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94" r:id="rId10"/>
    <p:sldId id="277" r:id="rId11"/>
    <p:sldId id="263" r:id="rId12"/>
    <p:sldId id="278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  <p:sldId id="279" r:id="rId23"/>
    <p:sldId id="296" r:id="rId24"/>
    <p:sldId id="280" r:id="rId25"/>
    <p:sldId id="281" r:id="rId26"/>
    <p:sldId id="282" r:id="rId27"/>
    <p:sldId id="283" r:id="rId28"/>
    <p:sldId id="284" r:id="rId29"/>
    <p:sldId id="285" r:id="rId30"/>
    <p:sldId id="275" r:id="rId31"/>
    <p:sldId id="298" r:id="rId32"/>
    <p:sldId id="286" r:id="rId33"/>
    <p:sldId id="287" r:id="rId34"/>
    <p:sldId id="288" r:id="rId35"/>
    <p:sldId id="289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5E019-FE67-431F-92BD-3548CC871BCA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DC278-FC9C-42C3-98A1-0A2F8584D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22B6A-DBA3-4529-9B3A-E8121827D0E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22B6A-DBA3-4529-9B3A-E8121827D0ED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22B6A-DBA3-4529-9B3A-E8121827D0ED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22B6A-DBA3-4529-9B3A-E8121827D0ED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F40C-6888-4790-B84F-8462072808F9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0A9-08B3-4660-8B3F-89C5B774D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F40C-6888-4790-B84F-8462072808F9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0A9-08B3-4660-8B3F-89C5B774D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F40C-6888-4790-B84F-8462072808F9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0A9-08B3-4660-8B3F-89C5B774D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3C1E2-1AD9-43AF-B1C4-0923E3CD6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F40C-6888-4790-B84F-8462072808F9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0A9-08B3-4660-8B3F-89C5B774D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F40C-6888-4790-B84F-8462072808F9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0A9-08B3-4660-8B3F-89C5B774D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F40C-6888-4790-B84F-8462072808F9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0A9-08B3-4660-8B3F-89C5B774D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F40C-6888-4790-B84F-8462072808F9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0A9-08B3-4660-8B3F-89C5B774D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F40C-6888-4790-B84F-8462072808F9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0A9-08B3-4660-8B3F-89C5B774D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F40C-6888-4790-B84F-8462072808F9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0A9-08B3-4660-8B3F-89C5B774D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F40C-6888-4790-B84F-8462072808F9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0A9-08B3-4660-8B3F-89C5B774D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F40C-6888-4790-B84F-8462072808F9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0A9-08B3-4660-8B3F-89C5B774D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FF40C-6888-4790-B84F-8462072808F9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900A9-08B3-4660-8B3F-89C5B774D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G:\AppData\Local\Temp\FineReader12.00\media\image2.jpe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2%D1%91%D1%80%D0%B4%D0%BE%D1%81%D1%82%D1%8C_%D0%BF%D0%BE_%D0%A8%D0%BE%D1%80%D1%83_(%D0%BC%D0%B5%D1%82%D0%BE%D0%B4_%D0%BE%D1%82%D1%81%D0%BA%D0%BE%D0%BA%D0%B0)" TargetMode="External"/><Relationship Id="rId2" Type="http://schemas.openxmlformats.org/officeDocument/2006/relationships/hyperlink" Target="https://ru.wikipedia.org/wiki/%D0%A1%D0%BA%D0%BB%D0%B5%D1%80%D0%BE%D1%81%D0%BA%D0%BE%D0%B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0%D1%83%D1%87%D1%83%D0%BA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1.jpeg"/><Relationship Id="rId7" Type="http://schemas.openxmlformats.org/officeDocument/2006/relationships/hyperlink" Target="https://ru.wikipedia.org/wiki/%D0%AD%D0%BB%D0%B0%D1%81%D1%82%D0%BE%D0%BC%D0%B5%D1%80" TargetMode="External"/><Relationship Id="rId12" Type="http://schemas.openxmlformats.org/officeDocument/2006/relationships/hyperlink" Target="https://ru.wikipedia.org/wiki/%D0%92%D1%8F%D0%B7%D0%BA%D0%BE%D1%83%D0%BF%D1%80%D1%83%D0%B3%D0%BE%D1%81%D1%82%D1%8C" TargetMode="External"/><Relationship Id="rId2" Type="http://schemas.openxmlformats.org/officeDocument/2006/relationships/hyperlink" Target="https://commons.wikimedia.org/wiki/File:Test_Shore_Digital_Durometer_%C2%ABMicrotech%C2%BB.jp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B%D0%B0%D1%81%D1%82%D0%BC%D0%B0%D1%81%D1%81%D1%8B" TargetMode="External"/><Relationship Id="rId11" Type="http://schemas.openxmlformats.org/officeDocument/2006/relationships/hyperlink" Target="https://ru.wikipedia.org/wiki/%D0%9C%D0%BE%D0%B4%D1%83%D0%BB%D1%8C_%D1%83%D0%BF%D1%80%D1%83%D0%B3%D0%BE%D1%81%D1%82%D0%B8" TargetMode="External"/><Relationship Id="rId5" Type="http://schemas.openxmlformats.org/officeDocument/2006/relationships/hyperlink" Target="https://ru.wikipedia.org/wiki/%D0%9F%D0%BE%D0%BB%D0%B8%D0%BC%D0%B5%D1%80" TargetMode="External"/><Relationship Id="rId10" Type="http://schemas.openxmlformats.org/officeDocument/2006/relationships/hyperlink" Target="https://ru.wikipedia.org/wiki/%D0%A2%D0%B2%D1%91%D1%80%D0%B4%D0%BE%D1%81%D1%82%D1%8C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s://ru.wikipedia.org/wiki/%D0%92%D1%83%D0%BB%D0%BA%D0%B0%D0%BD%D0%B8%D0%B7%D0%B0%D1%86%D0%B8%D1%8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11_%D0%B3%D0%BE%D0%B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0%D0%BB%D0%BC%D0%B0%D0%B7" TargetMode="External"/><Relationship Id="rId5" Type="http://schemas.openxmlformats.org/officeDocument/2006/relationships/hyperlink" Target="https://ru.wikipedia.org/wiki/%D0%A2%D0%B0%D0%BB%D1%8C%D0%BA" TargetMode="External"/><Relationship Id="rId4" Type="http://schemas.openxmlformats.org/officeDocument/2006/relationships/hyperlink" Target="https://ru.wikipedia.org/wiki/%D0%9C%D0%BE%D0%BE%D1%81,_%D0%9A%D0%B0%D1%80%D0%BB_%D0%A4%D1%80%D0%B8%D0%B4%D1%80%D0%B8%D1%85_%D0%A5%D1%80%D0%B8%D1%81%D1%82%D0%B8%D0%B0%D0%B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B%D1%8E%D0%BE%D1%80%D0%B8%D1%82" TargetMode="External"/><Relationship Id="rId2" Type="http://schemas.openxmlformats.org/officeDocument/2006/relationships/hyperlink" Target="https://ru.wikipedia.org/wiki/%D0%90%D0%BF%D0%B0%D1%82%D0%B8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ru.wikipedia.org/wiki/%D0%A2%D0%BE%D0%BF%D0%B0%D0%B7" TargetMode="External"/><Relationship Id="rId4" Type="http://schemas.openxmlformats.org/officeDocument/2006/relationships/hyperlink" Target="https://ru.wikipedia.org/wiki/%D0%9A%D0%BE%D1%80%D1%83%D0%BD%D0%B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0" y="428625"/>
            <a:ext cx="6084888" cy="1957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hlink"/>
                </a:solidFill>
              </a:rPr>
              <a:t/>
            </a:r>
            <a:br>
              <a:rPr lang="ru-RU" sz="2600" dirty="0">
                <a:solidFill>
                  <a:schemeClr val="hlink"/>
                </a:solidFill>
              </a:rPr>
            </a:br>
            <a:r>
              <a:rPr lang="ru-RU" sz="2600" dirty="0" smtClean="0">
                <a:solidFill>
                  <a:schemeClr val="hlink"/>
                </a:solidFill>
              </a:rPr>
              <a:t/>
            </a:r>
            <a:br>
              <a:rPr lang="ru-RU" sz="2600" dirty="0" smtClean="0">
                <a:solidFill>
                  <a:schemeClr val="hlink"/>
                </a:solidFill>
              </a:rPr>
            </a:br>
            <a:r>
              <a:rPr lang="ru-RU" sz="2600" dirty="0" smtClean="0">
                <a:solidFill>
                  <a:schemeClr val="hlink"/>
                </a:solidFill>
              </a:rPr>
              <a:t/>
            </a:r>
            <a:br>
              <a:rPr lang="ru-RU" sz="2600" dirty="0" smtClean="0">
                <a:solidFill>
                  <a:schemeClr val="hlink"/>
                </a:solidFill>
              </a:rPr>
            </a:br>
            <a:r>
              <a:rPr lang="ru-RU" sz="2600" dirty="0" smtClean="0">
                <a:solidFill>
                  <a:schemeClr val="hlink"/>
                </a:solidFill>
              </a:rPr>
              <a:t/>
            </a:r>
            <a:br>
              <a:rPr lang="ru-RU" sz="2600" dirty="0" smtClean="0">
                <a:solidFill>
                  <a:schemeClr val="hlink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>Ставропольский </a:t>
            </a:r>
            <a:r>
              <a:rPr lang="ru-RU" sz="2800" dirty="0">
                <a:solidFill>
                  <a:schemeClr val="accent3"/>
                </a:solidFill>
              </a:rPr>
              <a:t>государственный аграрный университет </a:t>
            </a: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>
                <a:solidFill>
                  <a:schemeClr val="accent3"/>
                </a:solidFill>
              </a:rPr>
              <a:t/>
            </a:r>
            <a:br>
              <a:rPr lang="ru-RU" sz="2800" dirty="0">
                <a:solidFill>
                  <a:schemeClr val="accent3"/>
                </a:solidFill>
              </a:rPr>
            </a:b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3075" name="Picture 9" descr="Герб-университета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28600"/>
            <a:ext cx="2667000" cy="2667000"/>
          </a:xfrm>
          <a:noFill/>
        </p:spPr>
      </p:pic>
      <p:sp>
        <p:nvSpPr>
          <p:cNvPr id="3076" name="Текст 5"/>
          <p:cNvSpPr>
            <a:spLocks noGrp="1"/>
          </p:cNvSpPr>
          <p:nvPr>
            <p:ph type="body" sz="half" idx="2"/>
          </p:nvPr>
        </p:nvSpPr>
        <p:spPr>
          <a:xfrm>
            <a:off x="4714875" y="2071688"/>
            <a:ext cx="4038600" cy="928687"/>
          </a:xfrm>
        </p:spPr>
        <p:txBody>
          <a:bodyPr/>
          <a:lstStyle/>
          <a:p>
            <a:pPr marL="365125" indent="-255588" eaLnBrk="1" hangingPunct="1">
              <a:lnSpc>
                <a:spcPct val="80000"/>
              </a:lnSpc>
              <a:buClr>
                <a:srgbClr val="9BBB59"/>
              </a:buClr>
              <a:buFont typeface="Georgia" pitchFamily="18" charset="0"/>
              <a:buNone/>
            </a:pPr>
            <a:r>
              <a:rPr lang="ru-RU" sz="2200" smtClean="0">
                <a:solidFill>
                  <a:srgbClr val="948A54"/>
                </a:solidFill>
              </a:rPr>
              <a:t>  </a:t>
            </a:r>
            <a:r>
              <a:rPr lang="ru-RU" sz="2200" smtClean="0">
                <a:solidFill>
                  <a:srgbClr val="948A54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rgbClr val="948A54"/>
                </a:solidFill>
              </a:rPr>
              <a:t> кафедра: т</a:t>
            </a:r>
            <a:r>
              <a:rPr lang="ru-RU" sz="2200" smtClean="0">
                <a:solidFill>
                  <a:srgbClr val="948A54"/>
                </a:solidFill>
                <a:latin typeface="Arial" charset="0"/>
              </a:rPr>
              <a:t>ехнический сервис, стандартизация и метрология</a:t>
            </a:r>
            <a:endParaRPr lang="ru-RU" sz="2200" smtClean="0">
              <a:latin typeface="Arial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55650" y="3284538"/>
            <a:ext cx="8001000" cy="275748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F15F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 Е К Ц И </a:t>
            </a:r>
            <a:r>
              <a:rPr lang="ru-RU" sz="3200" b="1" dirty="0" smtClean="0">
                <a:solidFill>
                  <a:srgbClr val="F15F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1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200" b="1" dirty="0" smtClean="0">
              <a:solidFill>
                <a:srgbClr val="F15F3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F15F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ВВЕДЕНИЕ В МАТЕРИАЛОВЕДЕНИЕ</a:t>
            </a:r>
            <a:endParaRPr lang="ru-RU" sz="3200" b="1" dirty="0">
              <a:solidFill>
                <a:srgbClr val="F15F3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Испытание</a:t>
            </a:r>
            <a:r>
              <a:rPr lang="ru-RU" dirty="0"/>
              <a:t> </a:t>
            </a:r>
            <a:r>
              <a:rPr lang="ru-RU" b="1" dirty="0"/>
              <a:t>на</a:t>
            </a:r>
            <a:r>
              <a:rPr lang="ru-RU" dirty="0"/>
              <a:t> </a:t>
            </a:r>
            <a:r>
              <a:rPr lang="ru-RU" b="1" dirty="0"/>
              <a:t>растяжение</a:t>
            </a:r>
            <a:r>
              <a:rPr lang="ru-RU" dirty="0"/>
              <a:t> металла заключаются в </a:t>
            </a:r>
            <a:r>
              <a:rPr lang="ru-RU" b="1" dirty="0"/>
              <a:t>растяжении</a:t>
            </a:r>
            <a:r>
              <a:rPr lang="ru-RU" dirty="0"/>
              <a:t> образца с построением графика зависимости удлинения образца (</a:t>
            </a:r>
            <a:r>
              <a:rPr lang="ru-RU" dirty="0" err="1"/>
              <a:t>Δl</a:t>
            </a:r>
            <a:r>
              <a:rPr lang="ru-RU" dirty="0"/>
              <a:t>) от прилагаемой нагрузки (P), с последующим перестроением этой диаграммы в диаграмму условных напряжений (</a:t>
            </a:r>
            <a:r>
              <a:rPr lang="ru-RU" dirty="0" err="1"/>
              <a:t>σ </a:t>
            </a:r>
            <a:r>
              <a:rPr lang="ru-RU" dirty="0"/>
              <a:t>— </a:t>
            </a:r>
            <a:r>
              <a:rPr lang="ru-RU" dirty="0" err="1"/>
              <a:t>ε</a:t>
            </a:r>
            <a:r>
              <a:rPr lang="ru-RU" dirty="0"/>
              <a:t>).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Определение прочности материалов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Admin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839"/>
          <a:stretch>
            <a:fillRect/>
          </a:stretch>
        </p:blipFill>
        <p:spPr bwMode="auto">
          <a:xfrm>
            <a:off x="0" y="428604"/>
            <a:ext cx="9144000" cy="6141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esktop\img1.jpg"/>
          <p:cNvPicPr>
            <a:picLocks noChangeAspect="1" noChangeArrowheads="1"/>
          </p:cNvPicPr>
          <p:nvPr/>
        </p:nvPicPr>
        <p:blipFill>
          <a:blip r:embed="rId2"/>
          <a:srcRect l="893" b="688"/>
          <a:stretch>
            <a:fillRect/>
          </a:stretch>
        </p:blipFill>
        <p:spPr bwMode="auto">
          <a:xfrm>
            <a:off x="428596" y="285728"/>
            <a:ext cx="8429684" cy="6335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При статических испытаниях на растяжение определяют величины, характеризующие прочность, пластичность и упругость материала. Испытания производятся на цилиндрических (или плоских) образцах с определенным соотношением между длиной </a:t>
            </a:r>
            <a:r>
              <a:rPr lang="en-US" i="1" dirty="0" smtClean="0"/>
              <a:t>l</a:t>
            </a:r>
            <a:r>
              <a:rPr lang="ru-RU" baseline="-25000" dirty="0" smtClean="0"/>
              <a:t>0</a:t>
            </a:r>
            <a:r>
              <a:rPr lang="ru-RU" dirty="0" smtClean="0"/>
              <a:t> </a:t>
            </a:r>
            <a:r>
              <a:rPr lang="ru-RU" dirty="0"/>
              <a:t>и диаметром </a:t>
            </a:r>
            <a:r>
              <a:rPr lang="en-US" dirty="0"/>
              <a:t>do</a:t>
            </a:r>
            <a:r>
              <a:rPr lang="ru-RU" dirty="0"/>
              <a:t>. Образец растягивается под действием приложенной силы Р </a:t>
            </a:r>
            <a:r>
              <a:rPr lang="ru-RU" dirty="0" smtClean="0"/>
              <a:t>до </a:t>
            </a:r>
            <a:r>
              <a:rPr lang="ru-RU" dirty="0"/>
              <a:t>разрушения.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Внешняя </a:t>
            </a:r>
            <a:r>
              <a:rPr lang="ru-RU" dirty="0"/>
              <a:t>нагрузка вызывает в образце напряжение и деформацию. </a:t>
            </a:r>
            <a:r>
              <a:rPr lang="el-GR" sz="3900" b="1" i="1" dirty="0" smtClean="0"/>
              <a:t>σ</a:t>
            </a:r>
            <a:r>
              <a:rPr lang="ru-RU" sz="3900" b="1" dirty="0" smtClean="0"/>
              <a:t> </a:t>
            </a:r>
            <a:r>
              <a:rPr lang="ru-RU" dirty="0"/>
              <a:t>— это отношение силы </a:t>
            </a:r>
            <a:r>
              <a:rPr lang="ru-RU" b="1" dirty="0"/>
              <a:t>Р </a:t>
            </a:r>
            <a:r>
              <a:rPr lang="ru-RU" dirty="0"/>
              <a:t>к площади поперечною сечения </a:t>
            </a:r>
            <a:r>
              <a:rPr lang="en-US" b="1" dirty="0"/>
              <a:t>F</a:t>
            </a:r>
            <a:r>
              <a:rPr lang="ru-RU" dirty="0"/>
              <a:t>, </a:t>
            </a:r>
            <a:r>
              <a:rPr lang="ru-RU" dirty="0" smtClean="0"/>
              <a:t>М</a:t>
            </a:r>
            <a:r>
              <a:rPr lang="ru-RU" dirty="0"/>
              <a:t>П</a:t>
            </a:r>
            <a:r>
              <a:rPr lang="ru-RU" dirty="0" smtClean="0"/>
              <a:t>а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G:\AppData\Local\Temp\FineReader12.00\media\image2.jpeg"/>
          <p:cNvPicPr/>
          <p:nvPr/>
        </p:nvPicPr>
        <p:blipFill>
          <a:blip r:embed="rId2" r:link="rId3"/>
          <a:srcRect r="27586"/>
          <a:stretch>
            <a:fillRect/>
          </a:stretch>
        </p:blipFill>
        <p:spPr bwMode="auto">
          <a:xfrm>
            <a:off x="3929058" y="5000636"/>
            <a:ext cx="150019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4294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Деформация</a:t>
            </a:r>
            <a:r>
              <a:rPr lang="ru-RU" dirty="0"/>
              <a:t> может </a:t>
            </a:r>
            <a:r>
              <a:rPr lang="ru-RU" u="sng" dirty="0"/>
              <a:t>быть </a:t>
            </a:r>
            <a:r>
              <a:rPr lang="ru-RU" i="1" u="sng" dirty="0"/>
              <a:t>упругой</a:t>
            </a:r>
            <a:r>
              <a:rPr lang="ru-RU" u="sng" dirty="0"/>
              <a:t> </a:t>
            </a:r>
            <a:r>
              <a:rPr lang="ru-RU" dirty="0"/>
              <a:t>(исчезающей после снятия нагрузки) и </a:t>
            </a:r>
            <a:r>
              <a:rPr lang="ru-RU" i="1" u="sng" dirty="0"/>
              <a:t>пластической</a:t>
            </a:r>
            <a:r>
              <a:rPr lang="ru-RU" dirty="0"/>
              <a:t> (остающейся после снятия нагрузки).</a:t>
            </a:r>
          </a:p>
          <a:p>
            <a:r>
              <a:rPr lang="ru-RU" dirty="0"/>
              <a:t>При испытаниях строится диаграмма растяжения, представляющая собой зависимость напряжения от деформации. На рис. 1,б приведена такая диаграмма для низкоуглеродистой стали. После проведения испытаний определяются следующие характеристики механических свойств.</a:t>
            </a:r>
          </a:p>
          <a:p>
            <a:r>
              <a:rPr lang="ru-RU" i="1" dirty="0">
                <a:solidFill>
                  <a:schemeClr val="tx2"/>
                </a:solidFill>
              </a:rPr>
              <a:t>Предел упругости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sz="4000" dirty="0" err="1">
                <a:solidFill>
                  <a:schemeClr val="tx2"/>
                </a:solidFill>
              </a:rPr>
              <a:t>σ</a:t>
            </a:r>
            <a:r>
              <a:rPr lang="ru-RU" sz="4000" baseline="-25000" dirty="0" err="1">
                <a:solidFill>
                  <a:schemeClr val="tx2"/>
                </a:solidFill>
              </a:rPr>
              <a:t>у</a:t>
            </a:r>
            <a:r>
              <a:rPr lang="ru-RU" dirty="0"/>
              <a:t>— это максимальное напряжение при котором в образце не возникают пластические деформации.</a:t>
            </a:r>
          </a:p>
          <a:p>
            <a:r>
              <a:rPr lang="ru-RU" i="1" dirty="0">
                <a:solidFill>
                  <a:schemeClr val="tx2"/>
                </a:solidFill>
              </a:rPr>
              <a:t>Предел текучести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sz="4000" u="sng" dirty="0" err="1">
                <a:solidFill>
                  <a:schemeClr val="tx2"/>
                </a:solidFill>
              </a:rPr>
              <a:t>σ</a:t>
            </a:r>
            <a:r>
              <a:rPr lang="ru-RU" sz="4000" u="sng" baseline="-25000" dirty="0" err="1">
                <a:solidFill>
                  <a:schemeClr val="tx2"/>
                </a:solidFill>
              </a:rPr>
              <a:t>т</a:t>
            </a:r>
            <a:r>
              <a:rPr lang="ru-RU" dirty="0"/>
              <a:t>— это напряжение, соответствующее площадке текучести на диаграмме растяжения (рис. 1,6). Если на диаграмме нет площадки текучести (что наблюдается для хрупких материалов), то определяют </a:t>
            </a:r>
            <a:r>
              <a:rPr lang="ru-RU" i="1" dirty="0"/>
              <a:t>условный предел </a:t>
            </a:r>
            <a:r>
              <a:rPr lang="ru-RU" i="1" dirty="0">
                <a:solidFill>
                  <a:schemeClr val="tx2"/>
                </a:solidFill>
              </a:rPr>
              <a:t>текучести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u="sng" dirty="0">
                <a:solidFill>
                  <a:schemeClr val="tx2"/>
                </a:solidFill>
              </a:rPr>
              <a:t>σ</a:t>
            </a:r>
            <a:r>
              <a:rPr lang="ru-RU" baseline="-25000" dirty="0">
                <a:solidFill>
                  <a:schemeClr val="tx2"/>
                </a:solidFill>
              </a:rPr>
              <a:t>0</a:t>
            </a:r>
            <a:r>
              <a:rPr lang="ru-RU" dirty="0">
                <a:solidFill>
                  <a:schemeClr val="tx2"/>
                </a:solidFill>
              </a:rPr>
              <a:t>,</a:t>
            </a:r>
            <a:r>
              <a:rPr lang="ru-RU" baseline="-25000" dirty="0">
                <a:solidFill>
                  <a:schemeClr val="tx2"/>
                </a:solidFill>
              </a:rPr>
              <a:t>2</a:t>
            </a:r>
            <a:r>
              <a:rPr lang="ru-RU" dirty="0">
                <a:solidFill>
                  <a:schemeClr val="tx2"/>
                </a:solidFill>
              </a:rPr>
              <a:t> — </a:t>
            </a:r>
            <a:r>
              <a:rPr lang="ru-RU" dirty="0"/>
              <a:t>напряжение, вызывающее пластическую деформацию, равную 0,2%.</a:t>
            </a:r>
          </a:p>
          <a:p>
            <a:r>
              <a:rPr lang="ru-RU" i="1" dirty="0">
                <a:solidFill>
                  <a:schemeClr val="tx2"/>
                </a:solidFill>
              </a:rPr>
              <a:t>Предел прочности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3800" u="sng" dirty="0" err="1" smtClean="0">
                <a:solidFill>
                  <a:schemeClr val="tx2"/>
                </a:solidFill>
              </a:rPr>
              <a:t>σ</a:t>
            </a:r>
            <a:r>
              <a:rPr lang="ru-RU" sz="3800" baseline="-25000" dirty="0" err="1" smtClean="0">
                <a:solidFill>
                  <a:schemeClr val="tx2"/>
                </a:solidFill>
              </a:rPr>
              <a:t>в </a:t>
            </a:r>
            <a:r>
              <a:rPr lang="ru-RU" dirty="0" smtClean="0"/>
              <a:t>(</a:t>
            </a:r>
            <a:r>
              <a:rPr lang="ru-RU" dirty="0"/>
              <a:t>или временное сопротивление) </a:t>
            </a:r>
            <a:r>
              <a:rPr lang="ru-RU" dirty="0" smtClean="0"/>
              <a:t>— </a:t>
            </a:r>
            <a:r>
              <a:rPr lang="ru-RU" dirty="0"/>
              <a:t>это напряжение, отвечающее максимальной нагрузке, которую выдерживает образец при испытании.</a:t>
            </a:r>
          </a:p>
          <a:p>
            <a:r>
              <a:rPr lang="ru-RU" i="1" dirty="0">
                <a:solidFill>
                  <a:schemeClr val="tx2"/>
                </a:solidFill>
              </a:rPr>
              <a:t>Относительное удлинение</a:t>
            </a:r>
            <a:r>
              <a:rPr lang="ru-RU" dirty="0">
                <a:solidFill>
                  <a:schemeClr val="tx2"/>
                </a:solidFill>
              </a:rPr>
              <a:t> после разрыва </a:t>
            </a:r>
            <a:r>
              <a:rPr lang="ru-RU" sz="4500" dirty="0" err="1">
                <a:solidFill>
                  <a:schemeClr val="tx2"/>
                </a:solidFill>
              </a:rPr>
              <a:t>δ </a:t>
            </a:r>
            <a:r>
              <a:rPr lang="ru-RU" dirty="0" err="1">
                <a:solidFill>
                  <a:schemeClr val="tx2"/>
                </a:solidFill>
              </a:rPr>
              <a:t> </a:t>
            </a:r>
            <a:r>
              <a:rPr lang="ru-RU" dirty="0"/>
              <a:t>— отношение приращения длины образца при растяжении к начальной длине 10, %:</a:t>
            </a:r>
          </a:p>
          <a:p>
            <a:endParaRPr lang="ru-RU" dirty="0"/>
          </a:p>
        </p:txBody>
      </p:sp>
      <p:pic>
        <p:nvPicPr>
          <p:cNvPr id="4" name="Picture 1" descr="C:\Users\Admin\Desktop\img1.jpg"/>
          <p:cNvPicPr>
            <a:picLocks noChangeAspect="1" noChangeArrowheads="1"/>
          </p:cNvPicPr>
          <p:nvPr/>
        </p:nvPicPr>
        <p:blipFill>
          <a:blip r:embed="rId2"/>
          <a:srcRect l="78662" t="77750" r="7230" b="12845"/>
          <a:stretch>
            <a:fillRect/>
          </a:stretch>
        </p:blipFill>
        <p:spPr bwMode="auto">
          <a:xfrm>
            <a:off x="1142976" y="5643578"/>
            <a:ext cx="2428844" cy="1214422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868" y="5715016"/>
            <a:ext cx="5214974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Относительное удлинение и относительное сужение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характеризуют пластичность материала.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Определение твердости материалов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1505" name="Picture 1" descr="C:\Users\Admin\Desktop\slide-21.jpg"/>
          <p:cNvPicPr>
            <a:picLocks noChangeAspect="1" noChangeArrowheads="1"/>
          </p:cNvPicPr>
          <p:nvPr/>
        </p:nvPicPr>
        <p:blipFill>
          <a:blip r:embed="rId2"/>
          <a:srcRect l="3681" t="23775" r="76084" b="29756"/>
          <a:stretch>
            <a:fillRect/>
          </a:stretch>
        </p:blipFill>
        <p:spPr bwMode="auto">
          <a:xfrm>
            <a:off x="2428860" y="1142984"/>
            <a:ext cx="1785950" cy="3071834"/>
          </a:xfrm>
          <a:prstGeom prst="rect">
            <a:avLst/>
          </a:prstGeom>
          <a:noFill/>
        </p:spPr>
      </p:pic>
      <p:pic>
        <p:nvPicPr>
          <p:cNvPr id="8" name="Picture 2" descr="C:\Users\Admin\Desktop\085_original.jpg"/>
          <p:cNvPicPr>
            <a:picLocks noChangeAspect="1" noChangeArrowheads="1"/>
          </p:cNvPicPr>
          <p:nvPr/>
        </p:nvPicPr>
        <p:blipFill>
          <a:blip r:embed="rId3"/>
          <a:srcRect l="22435" r="24684"/>
          <a:stretch>
            <a:fillRect/>
          </a:stretch>
        </p:blipFill>
        <p:spPr bwMode="auto">
          <a:xfrm>
            <a:off x="0" y="714356"/>
            <a:ext cx="2357454" cy="452596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43438" y="857232"/>
            <a:ext cx="450056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</a:rPr>
              <a:t>Измерение твёрдости по Бринеллю </a:t>
            </a:r>
            <a:r>
              <a:rPr lang="ru-RU" sz="2200" dirty="0" err="1"/>
              <a:t>регаментируется</a:t>
            </a:r>
            <a:r>
              <a:rPr lang="ru-RU" sz="2200" dirty="0"/>
              <a:t> ГОСТ 9012-59 « Металлы. Метод измерения твёрдости по Бринеллю»</a:t>
            </a:r>
          </a:p>
          <a:p>
            <a:r>
              <a:rPr lang="ru-RU" sz="2200" dirty="0"/>
              <a:t>Испытания проводят на специальных </a:t>
            </a:r>
            <a:r>
              <a:rPr lang="ru-RU" sz="2200" i="1" dirty="0"/>
              <a:t>прессах – твердомерах</a:t>
            </a:r>
            <a:r>
              <a:rPr lang="ru-RU" sz="2200" dirty="0"/>
              <a:t>, развивающих строго определенное усилие вдавливания, являющееся стандартным с нагрузкой </a:t>
            </a:r>
            <a:r>
              <a:rPr lang="ru-RU" sz="2200" u="sng" dirty="0"/>
              <a:t>3000</a:t>
            </a:r>
            <a:r>
              <a:rPr lang="ru-RU" sz="2200" dirty="0"/>
              <a:t>, 1000, </a:t>
            </a:r>
            <a:r>
              <a:rPr lang="ru-RU" sz="2200" u="sng" dirty="0"/>
              <a:t>750</a:t>
            </a:r>
            <a:r>
              <a:rPr lang="ru-RU" sz="2200" dirty="0"/>
              <a:t> и 250 кгс</a:t>
            </a:r>
          </a:p>
          <a:p>
            <a:r>
              <a:rPr lang="ru-RU" sz="2200" i="1" dirty="0"/>
              <a:t>В качестве </a:t>
            </a:r>
            <a:r>
              <a:rPr lang="ru-RU" sz="2200" i="1" dirty="0" err="1"/>
              <a:t>индентора</a:t>
            </a:r>
            <a:r>
              <a:rPr lang="ru-RU" sz="2200" i="1" dirty="0"/>
              <a:t> </a:t>
            </a:r>
            <a:r>
              <a:rPr lang="ru-RU" sz="2200" dirty="0"/>
              <a:t>используется стальной закаленный шарик диаметра 2,5; </a:t>
            </a:r>
            <a:r>
              <a:rPr lang="ru-RU" sz="2200" u="sng" dirty="0"/>
              <a:t>5</a:t>
            </a:r>
            <a:r>
              <a:rPr lang="ru-RU" sz="2200" dirty="0"/>
              <a:t> или </a:t>
            </a:r>
            <a:r>
              <a:rPr lang="ru-RU" sz="2200" u="sng" dirty="0"/>
              <a:t>10</a:t>
            </a:r>
            <a:r>
              <a:rPr lang="ru-RU" sz="2200" dirty="0"/>
              <a:t> мм. На поверхности шарика не должно быть царапин, коррозии, вмятин.</a:t>
            </a:r>
          </a:p>
        </p:txBody>
      </p:sp>
      <p:pic>
        <p:nvPicPr>
          <p:cNvPr id="21507" name="Picture 3" descr="C:\Users\Admin\Desktop\m54c872c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357826"/>
            <a:ext cx="3260273" cy="953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Admin\Desktop\slide-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534" t="23775" r="30545" b="36284"/>
          <a:stretch>
            <a:fillRect/>
          </a:stretch>
        </p:blipFill>
        <p:spPr bwMode="auto">
          <a:xfrm>
            <a:off x="357158" y="4643446"/>
            <a:ext cx="2928951" cy="1867494"/>
          </a:xfrm>
          <a:prstGeom prst="rect">
            <a:avLst/>
          </a:prstGeom>
          <a:noFill/>
        </p:spPr>
      </p:pic>
      <p:pic>
        <p:nvPicPr>
          <p:cNvPr id="20483" name="Picture 3" descr="C:\Users\Admin\Desktop\478324942_w640_h640_statsionarnyj-tverdomer-po.jpg"/>
          <p:cNvPicPr>
            <a:picLocks noChangeAspect="1" noChangeArrowheads="1"/>
          </p:cNvPicPr>
          <p:nvPr/>
        </p:nvPicPr>
        <p:blipFill>
          <a:blip r:embed="rId3"/>
          <a:srcRect l="20332" r="18674"/>
          <a:stretch>
            <a:fillRect/>
          </a:stretch>
        </p:blipFill>
        <p:spPr bwMode="auto">
          <a:xfrm>
            <a:off x="214282" y="214290"/>
            <a:ext cx="2745121" cy="450059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643306" y="0"/>
            <a:ext cx="550069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u="sng" dirty="0">
                <a:solidFill>
                  <a:schemeClr val="tx2"/>
                </a:solidFill>
              </a:rPr>
              <a:t>Измерение твердости методом </a:t>
            </a:r>
            <a:r>
              <a:rPr lang="ru-RU" sz="2200" u="sng" dirty="0" err="1">
                <a:solidFill>
                  <a:schemeClr val="tx2"/>
                </a:solidFill>
              </a:rPr>
              <a:t>Роквелла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Измерение твёрдости по </a:t>
            </a:r>
            <a:r>
              <a:rPr lang="ru-RU" sz="2200" dirty="0" err="1"/>
              <a:t>Роквеллу</a:t>
            </a:r>
            <a:r>
              <a:rPr lang="ru-RU" sz="2200" dirty="0"/>
              <a:t> </a:t>
            </a:r>
            <a:r>
              <a:rPr lang="ru-RU" sz="2200" dirty="0" err="1"/>
              <a:t>регаментируется</a:t>
            </a:r>
            <a:r>
              <a:rPr lang="ru-RU" sz="2200" dirty="0"/>
              <a:t> ГОСТ 9013-59 « Металлы. Метод </a:t>
            </a:r>
            <a:r>
              <a:rPr lang="ru-RU" sz="2200" dirty="0" err="1"/>
              <a:t>измрения</a:t>
            </a:r>
            <a:r>
              <a:rPr lang="ru-RU" sz="2200" dirty="0"/>
              <a:t> твёрдости по </a:t>
            </a:r>
            <a:r>
              <a:rPr lang="ru-RU" sz="2200" dirty="0" err="1"/>
              <a:t>Роквеллу</a:t>
            </a:r>
            <a:r>
              <a:rPr lang="ru-RU" sz="2200" dirty="0"/>
              <a:t>»</a:t>
            </a:r>
          </a:p>
          <a:p>
            <a:r>
              <a:rPr lang="ru-RU" sz="2200" dirty="0"/>
              <a:t>В методе </a:t>
            </a:r>
            <a:r>
              <a:rPr lang="ru-RU" sz="2200" dirty="0" err="1"/>
              <a:t>Роквелла</a:t>
            </a:r>
            <a:r>
              <a:rPr lang="ru-RU" sz="2200" dirty="0"/>
              <a:t> твердость определяется по глубине вдавливания </a:t>
            </a:r>
            <a:r>
              <a:rPr lang="ru-RU" sz="2200" dirty="0" err="1"/>
              <a:t>индентора</a:t>
            </a:r>
            <a:r>
              <a:rPr lang="ru-RU" sz="2200" dirty="0"/>
              <a:t>. В качестве </a:t>
            </a:r>
            <a:r>
              <a:rPr lang="ru-RU" sz="2200" dirty="0" err="1"/>
              <a:t>индентора</a:t>
            </a:r>
            <a:r>
              <a:rPr lang="ru-RU" sz="2200" dirty="0"/>
              <a:t> используется алмазный конус с углом при вершине 120</a:t>
            </a:r>
            <a:r>
              <a:rPr lang="ru-RU" sz="2200" baseline="30000" dirty="0"/>
              <a:t>0</a:t>
            </a:r>
            <a:r>
              <a:rPr lang="ru-RU" sz="2200" dirty="0"/>
              <a:t>. Метод предназначен для определения твердости:</a:t>
            </a:r>
          </a:p>
          <a:p>
            <a:r>
              <a:rPr lang="ru-RU" sz="2200" dirty="0"/>
              <a:t>- закаленной и отпущенной стали (HRC);</a:t>
            </a:r>
          </a:p>
          <a:p>
            <a:r>
              <a:rPr lang="ru-RU" sz="2200" dirty="0"/>
              <a:t>- очень твердых материалов (HRА);</a:t>
            </a:r>
          </a:p>
          <a:p>
            <a:pPr>
              <a:buFontTx/>
              <a:buChar char="-"/>
            </a:pPr>
            <a:r>
              <a:rPr lang="ru-RU" sz="2200" dirty="0" smtClean="0"/>
              <a:t>твердость </a:t>
            </a:r>
            <a:r>
              <a:rPr lang="ru-RU" sz="2200" dirty="0"/>
              <a:t>мягких материалов (HRВ).</a:t>
            </a:r>
            <a:br>
              <a:rPr lang="ru-RU" sz="2200" dirty="0"/>
            </a:br>
            <a:r>
              <a:rPr lang="ru-RU" sz="2200" dirty="0" err="1"/>
              <a:t>Нагружение</a:t>
            </a:r>
            <a:r>
              <a:rPr lang="ru-RU" sz="2200" dirty="0"/>
              <a:t> в три этапа: </a:t>
            </a:r>
            <a:endParaRPr lang="ru-RU" sz="2200" dirty="0" smtClean="0"/>
          </a:p>
          <a:p>
            <a:r>
              <a:rPr lang="ru-RU" sz="2200" dirty="0" smtClean="0"/>
              <a:t>а</a:t>
            </a:r>
            <a:r>
              <a:rPr lang="ru-RU" sz="2200" dirty="0"/>
              <a:t>) предварительное малое усилие </a:t>
            </a:r>
            <a:r>
              <a:rPr lang="ru-RU" sz="2200" i="1" dirty="0"/>
              <a:t>P</a:t>
            </a:r>
            <a:r>
              <a:rPr lang="ru-RU" sz="2200" i="1" baseline="-25000" dirty="0"/>
              <a:t>0</a:t>
            </a:r>
            <a:r>
              <a:rPr lang="ru-RU" sz="2200" dirty="0"/>
              <a:t> для обеспечения контакта с образцом; </a:t>
            </a:r>
            <a:endParaRPr lang="ru-RU" sz="2200" dirty="0" smtClean="0"/>
          </a:p>
          <a:p>
            <a:r>
              <a:rPr lang="ru-RU" sz="2200" dirty="0" smtClean="0"/>
              <a:t>б</a:t>
            </a:r>
            <a:r>
              <a:rPr lang="ru-RU" sz="2200" dirty="0"/>
              <a:t>) основное </a:t>
            </a:r>
            <a:r>
              <a:rPr lang="ru-RU" sz="2200" dirty="0" err="1"/>
              <a:t>нагружение</a:t>
            </a:r>
            <a:r>
              <a:rPr lang="ru-RU" sz="2200" dirty="0"/>
              <a:t> усилием </a:t>
            </a:r>
            <a:r>
              <a:rPr lang="ru-RU" sz="2200" i="1" dirty="0"/>
              <a:t>P = P</a:t>
            </a:r>
            <a:r>
              <a:rPr lang="ru-RU" sz="2200" i="1" baseline="-25000" dirty="0"/>
              <a:t>0</a:t>
            </a:r>
            <a:r>
              <a:rPr lang="ru-RU" sz="2200" i="1" dirty="0"/>
              <a:t> + </a:t>
            </a:r>
            <a:r>
              <a:rPr lang="ru-RU" sz="2200" i="1" dirty="0" err="1"/>
              <a:t>P</a:t>
            </a:r>
            <a:r>
              <a:rPr lang="ru-RU" sz="2200" i="1" baseline="-25000" dirty="0" err="1"/>
              <a:t>раб</a:t>
            </a:r>
            <a:r>
              <a:rPr lang="ru-RU" sz="2200" dirty="0" smtClean="0"/>
              <a:t>;</a:t>
            </a:r>
          </a:p>
          <a:p>
            <a:r>
              <a:rPr lang="ru-RU" sz="2200" dirty="0" smtClean="0"/>
              <a:t> </a:t>
            </a:r>
            <a:r>
              <a:rPr lang="ru-RU" sz="2200" dirty="0"/>
              <a:t>в) снятие рабочего усилия </a:t>
            </a:r>
            <a:r>
              <a:rPr lang="ru-RU" sz="2200" i="1" dirty="0" err="1"/>
              <a:t>P</a:t>
            </a:r>
            <a:r>
              <a:rPr lang="ru-RU" sz="2200" i="1" baseline="-25000" dirty="0" err="1"/>
              <a:t>раб</a:t>
            </a:r>
            <a:r>
              <a:rPr lang="ru-RU" sz="2200" dirty="0"/>
              <a:t>. Остается </a:t>
            </a:r>
            <a:r>
              <a:rPr lang="ru-RU" sz="2200" i="1" dirty="0"/>
              <a:t>P</a:t>
            </a:r>
            <a:r>
              <a:rPr lang="ru-RU" sz="2200" i="1" baseline="-25000" dirty="0"/>
              <a:t>0</a:t>
            </a:r>
            <a:r>
              <a:rPr lang="ru-RU" sz="2200" dirty="0"/>
              <a:t> для обеспечения контакта с образцом</a:t>
            </a:r>
            <a:r>
              <a:rPr lang="ru-RU" sz="2200" dirty="0" smtClean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6488668"/>
            <a:ext cx="290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Твердость обозначается </a:t>
            </a:r>
            <a:r>
              <a:rPr lang="en-US" b="1" dirty="0" smtClean="0">
                <a:solidFill>
                  <a:srgbClr val="FF0000"/>
                </a:solidFill>
              </a:rPr>
              <a:t>HB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Admin\Desktop\slide-21.jpg"/>
          <p:cNvPicPr>
            <a:picLocks noChangeAspect="1" noChangeArrowheads="1"/>
          </p:cNvPicPr>
          <p:nvPr/>
        </p:nvPicPr>
        <p:blipFill>
          <a:blip r:embed="rId2"/>
          <a:srcRect l="68433" t="23775" r="6475" b="29756"/>
          <a:stretch>
            <a:fillRect/>
          </a:stretch>
        </p:blipFill>
        <p:spPr bwMode="auto">
          <a:xfrm>
            <a:off x="1000100" y="4000504"/>
            <a:ext cx="1857388" cy="2576377"/>
          </a:xfrm>
          <a:prstGeom prst="rect">
            <a:avLst/>
          </a:prstGeom>
          <a:noFill/>
        </p:spPr>
      </p:pic>
      <p:pic>
        <p:nvPicPr>
          <p:cNvPr id="19457" name="Picture 1" descr="C:\Users\Admin\Desktop\478324942_w640_h640_statsionarnyj-tverdomer-p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1916" r="19642"/>
          <a:stretch>
            <a:fillRect/>
          </a:stretch>
        </p:blipFill>
        <p:spPr bwMode="auto">
          <a:xfrm>
            <a:off x="500034" y="214290"/>
            <a:ext cx="2357455" cy="40338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9058" y="214290"/>
            <a:ext cx="52149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Методы </a:t>
            </a:r>
            <a:r>
              <a:rPr lang="ru-RU" sz="2400" dirty="0" err="1"/>
              <a:t>Бринеля</a:t>
            </a:r>
            <a:r>
              <a:rPr lang="ru-RU" sz="2400" dirty="0"/>
              <a:t> и </a:t>
            </a:r>
            <a:r>
              <a:rPr lang="ru-RU" sz="2400" dirty="0" err="1"/>
              <a:t>Роквелла</a:t>
            </a:r>
            <a:r>
              <a:rPr lang="ru-RU" sz="2400" dirty="0"/>
              <a:t> </a:t>
            </a:r>
            <a:r>
              <a:rPr lang="ru-RU" sz="2400" dirty="0" err="1"/>
              <a:t>малопроигодны</a:t>
            </a:r>
            <a:r>
              <a:rPr lang="ru-RU" sz="2400" dirty="0"/>
              <a:t> для измерения твердости тонких образцов из-за высоких усилий 9,8 Н&lt; </a:t>
            </a:r>
            <a:r>
              <a:rPr lang="ru-RU" sz="2400" i="1" dirty="0" err="1"/>
              <a:t>P</a:t>
            </a:r>
            <a:r>
              <a:rPr lang="ru-RU" sz="2400" i="1" baseline="-25000" dirty="0" err="1"/>
              <a:t>раб</a:t>
            </a:r>
            <a:r>
              <a:rPr lang="ru-RU" sz="2400" dirty="0"/>
              <a:t> &lt; 1200 Н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solidFill>
                  <a:schemeClr val="tx2"/>
                </a:solidFill>
              </a:rPr>
              <a:t>Твердость </a:t>
            </a:r>
            <a:r>
              <a:rPr lang="ru-RU" sz="2400" b="1" i="1" dirty="0">
                <a:solidFill>
                  <a:schemeClr val="tx2"/>
                </a:solidFill>
              </a:rPr>
              <a:t>по </a:t>
            </a:r>
            <a:r>
              <a:rPr lang="ru-RU" sz="2400" b="1" i="1" dirty="0" err="1">
                <a:solidFill>
                  <a:schemeClr val="tx2"/>
                </a:solidFill>
              </a:rPr>
              <a:t>Виккерсу</a:t>
            </a:r>
            <a:r>
              <a:rPr lang="ru-RU" sz="2400" b="1" dirty="0"/>
              <a:t> </a:t>
            </a:r>
            <a:r>
              <a:rPr lang="ru-RU" sz="2400" dirty="0"/>
              <a:t>измеряют в соответствии </a:t>
            </a:r>
            <a:r>
              <a:rPr lang="ru-RU" sz="2400" dirty="0" smtClean="0"/>
              <a:t>с ГОСТ </a:t>
            </a:r>
            <a:r>
              <a:rPr lang="ru-RU" sz="2400" dirty="0"/>
              <a:t>2999-75 </a:t>
            </a:r>
            <a:endParaRPr lang="ru-RU" sz="2400" dirty="0" smtClean="0"/>
          </a:p>
          <a:p>
            <a:r>
              <a:rPr lang="ru-RU" sz="2400" dirty="0" smtClean="0"/>
              <a:t>« </a:t>
            </a:r>
            <a:r>
              <a:rPr lang="ru-RU" sz="2400" dirty="0"/>
              <a:t>Металлы и сплавы. Метод измерения твёрдости по </a:t>
            </a:r>
            <a:r>
              <a:rPr lang="ru-RU" sz="2400" dirty="0" err="1"/>
              <a:t>Викерсу</a:t>
            </a:r>
            <a:r>
              <a:rPr lang="ru-RU" sz="2400" dirty="0"/>
              <a:t>.»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При измерении твердости по </a:t>
            </a:r>
            <a:r>
              <a:rPr lang="ru-RU" sz="2400" dirty="0" err="1"/>
              <a:t>Виккерсу</a:t>
            </a:r>
            <a:r>
              <a:rPr lang="ru-RU" sz="2400" dirty="0"/>
              <a:t> в качестве </a:t>
            </a:r>
            <a:r>
              <a:rPr lang="ru-RU" sz="2400" dirty="0" err="1"/>
              <a:t>индентора</a:t>
            </a:r>
            <a:r>
              <a:rPr lang="ru-RU" sz="2400" dirty="0"/>
              <a:t> используется четырехгранная </a:t>
            </a:r>
            <a:r>
              <a:rPr lang="ru-RU" sz="2400" dirty="0" smtClean="0"/>
              <a:t>алмазная пирамида </a:t>
            </a:r>
            <a:r>
              <a:rPr lang="ru-RU" sz="2400" dirty="0"/>
              <a:t>с углом при вершине 136</a:t>
            </a:r>
            <a:r>
              <a:rPr lang="ru-RU" sz="2400" baseline="30000" dirty="0"/>
              <a:t>0</a:t>
            </a:r>
            <a:r>
              <a:rPr lang="ru-RU" sz="2400" dirty="0"/>
              <a:t>. Нагрузка составляет : </a:t>
            </a:r>
            <a:endParaRPr lang="ru-RU" sz="2400" dirty="0" smtClean="0"/>
          </a:p>
          <a:p>
            <a:r>
              <a:rPr lang="ru-RU" sz="2400" dirty="0" smtClean="0"/>
              <a:t>1</a:t>
            </a:r>
            <a:r>
              <a:rPr lang="ru-RU" sz="2400" dirty="0"/>
              <a:t>; 2; 2,5; 3; 5, 10, 20, 30, 50, 100 кг.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6488668"/>
            <a:ext cx="4077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Твердость обозначается </a:t>
            </a:r>
            <a:r>
              <a:rPr lang="en-US" b="1" dirty="0" smtClean="0">
                <a:solidFill>
                  <a:srgbClr val="FF0000"/>
                </a:solidFill>
              </a:rPr>
              <a:t>HRA, HRB, HRC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4810" y="0"/>
            <a:ext cx="4714908" cy="442913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tx2"/>
                </a:solidFill>
              </a:rPr>
              <a:t>Твёрдость по </a:t>
            </a:r>
            <a:r>
              <a:rPr lang="ru-RU" b="1" dirty="0" err="1" smtClean="0">
                <a:solidFill>
                  <a:schemeClr val="tx2"/>
                </a:solidFill>
              </a:rPr>
              <a:t>Шору</a:t>
            </a:r>
            <a:r>
              <a:rPr lang="ru-RU" b="1" dirty="0" smtClean="0">
                <a:solidFill>
                  <a:schemeClr val="tx2"/>
                </a:solidFill>
              </a:rPr>
              <a:t> (</a:t>
            </a:r>
            <a:r>
              <a:rPr lang="ru-RU" dirty="0" smtClean="0"/>
              <a:t>метод отскока)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метод определения твёрдости очень твёрдых материалов, преимущественно металлов, по высоте, на которую после удара отскакивает специальный боёк (основная часть </a:t>
            </a:r>
            <a:r>
              <a:rPr lang="ru-RU" i="1" dirty="0">
                <a:hlinkClick r:id="rId2" tooltip="Склероскоп"/>
              </a:rPr>
              <a:t>склероскопа</a:t>
            </a:r>
            <a:r>
              <a:rPr lang="ru-RU" i="1" dirty="0"/>
              <a:t> </a:t>
            </a:r>
            <a:r>
              <a:rPr lang="ru-RU" i="1" dirty="0" err="1"/>
              <a:t>Шора</a:t>
            </a:r>
            <a:r>
              <a:rPr lang="ru-RU" dirty="0"/>
              <a:t>), свободно и вертикально падающий с определённой высоты. Твердость по этому методу </a:t>
            </a:r>
            <a:r>
              <a:rPr lang="ru-RU" dirty="0" err="1"/>
              <a:t>Шора</a:t>
            </a:r>
            <a:r>
              <a:rPr lang="ru-RU" dirty="0"/>
              <a:t> оценивается в условных единицах, пропорциональных высоте отскакивания бойка.</a:t>
            </a:r>
          </a:p>
          <a:p>
            <a:pPr>
              <a:buNone/>
            </a:pPr>
            <a:r>
              <a:rPr lang="ru-RU" dirty="0"/>
              <a:t>Метод и шкала предложены американским промышленником Альбертом Ф. </a:t>
            </a:r>
            <a:r>
              <a:rPr lang="ru-RU" dirty="0" err="1"/>
              <a:t>Шором</a:t>
            </a:r>
            <a:r>
              <a:rPr lang="ru-RU" dirty="0"/>
              <a:t> в 1906 году.</a:t>
            </a:r>
            <a:r>
              <a:rPr lang="ru-RU" baseline="30000" dirty="0">
                <a:hlinkClick r:id="rId3"/>
              </a:rPr>
              <a:t>[1]</a:t>
            </a: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Обозначается </a:t>
            </a:r>
            <a:r>
              <a:rPr lang="ru-RU" b="1" dirty="0" err="1">
                <a:solidFill>
                  <a:srgbClr val="FF0000"/>
                </a:solidFill>
              </a:rPr>
              <a:t>HSx</a:t>
            </a:r>
            <a:r>
              <a:rPr lang="ru-RU" dirty="0"/>
              <a:t>, где H — </a:t>
            </a:r>
            <a:r>
              <a:rPr lang="ru-RU" dirty="0" err="1"/>
              <a:t>Hardness</a:t>
            </a:r>
            <a:r>
              <a:rPr lang="ru-RU" dirty="0"/>
              <a:t>, S — </a:t>
            </a:r>
            <a:r>
              <a:rPr lang="ru-RU" dirty="0" err="1"/>
              <a:t>Shore</a:t>
            </a:r>
            <a:r>
              <a:rPr lang="ru-RU" dirty="0"/>
              <a:t> и </a:t>
            </a:r>
            <a:r>
              <a:rPr lang="ru-RU" dirty="0" err="1"/>
              <a:t>x</a:t>
            </a:r>
            <a:r>
              <a:rPr lang="ru-RU" dirty="0"/>
              <a:t> — латинская буква, обозначающая тип шкалы, использованной при измерении. Например: 85HSD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https://upload.wikimedia.org/wikipedia/commons/thumb/5/5c/Digital_Dynamic_Hardness_Tester_%22Microtech%22.jpg/300px-Digital_Dynamic_Hardness_Tester_%22Microtech%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0"/>
            <a:ext cx="3933076" cy="35004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4429133"/>
            <a:ext cx="90011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Метод не дает точных показаний, так как высота отскакивания бойка зависит не только от твердости испытуемого металла, но и от множества других причин: от толщины металла, от степени шероховатости его поверхности, внутренней структуры и т. д. Однако этот метод, вследствие его простоты и оперативности, часто применяется в заводской практике — преимущественно для быстрого контроля результатов термической обработки стальных изделий (закалки и отпуска). Он так же позволяет производить измерения прямо на готовых изделиях, крупногабаритных деталях и криволинейных поверхностях.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upload.wikimedia.org/wikipedia/commons/thumb/2/2c/Test_Shore_Digital_Durometer_%C2%ABMicrotech%C2%BB.jpg/120px-Test_Shore_Digital_Durometer_%C2%ABMicrotech%C2%B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2224" y="5214950"/>
            <a:ext cx="3117296" cy="14287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5857892"/>
            <a:ext cx="2357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t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rgbClr val="202122"/>
                </a:solidFill>
                <a:latin typeface="Arial" pitchFamily="34" charset="0"/>
                <a:cs typeface="Arial" pitchFamily="34" charset="0"/>
              </a:rPr>
              <a:t>Аналоговый дюрометр </a:t>
            </a:r>
            <a:r>
              <a:rPr lang="ru-RU" sz="2000" dirty="0" err="1">
                <a:solidFill>
                  <a:srgbClr val="202122"/>
                </a:solidFill>
                <a:latin typeface="Arial" pitchFamily="34" charset="0"/>
                <a:cs typeface="Arial" pitchFamily="34" charset="0"/>
              </a:rPr>
              <a:t>Шора</a:t>
            </a:r>
            <a:endParaRPr lang="ru-RU" sz="2000" dirty="0">
              <a:solidFill>
                <a:srgbClr val="20212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92586" y="5357826"/>
            <a:ext cx="16514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202122"/>
                </a:solidFill>
                <a:latin typeface="Arial" pitchFamily="34" charset="0"/>
                <a:cs typeface="Arial" pitchFamily="34" charset="0"/>
              </a:rPr>
              <a:t>Цифровой дюрометр </a:t>
            </a:r>
            <a:r>
              <a:rPr lang="ru-RU" sz="2000" dirty="0" err="1">
                <a:solidFill>
                  <a:srgbClr val="202122"/>
                </a:solidFill>
                <a:latin typeface="Arial" pitchFamily="34" charset="0"/>
                <a:cs typeface="Arial" pitchFamily="34" charset="0"/>
              </a:rPr>
              <a:t>Шора</a:t>
            </a:r>
            <a:endParaRPr lang="ru-RU" sz="2000" dirty="0">
              <a:solidFill>
                <a:srgbClr val="20212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8" name="Picture 6" descr="https://upload.wikimedia.org/wikipedia/commons/thumb/a/ae/Test_Shore_Analog_Durometer_%26_Stand_%C2%ABMicrotech%C2%BB.jpg/320px-Test_Shore_Analog_Durometer_%26_Stand_%C2%ABMicrotech%C2%BB.jpg"/>
          <p:cNvPicPr>
            <a:picLocks noChangeAspect="1" noChangeArrowheads="1"/>
          </p:cNvPicPr>
          <p:nvPr/>
        </p:nvPicPr>
        <p:blipFill>
          <a:blip r:embed="rId4"/>
          <a:srcRect l="4688" r="8593"/>
          <a:stretch>
            <a:fillRect/>
          </a:stretch>
        </p:blipFill>
        <p:spPr bwMode="auto">
          <a:xfrm>
            <a:off x="0" y="0"/>
            <a:ext cx="2643206" cy="58864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357686" y="21429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Твёрдость по </a:t>
            </a:r>
            <a:r>
              <a:rPr lang="ru-RU" b="1" dirty="0" err="1" smtClean="0">
                <a:solidFill>
                  <a:schemeClr val="tx2"/>
                </a:solidFill>
              </a:rPr>
              <a:t>Шору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dirty="0" smtClean="0"/>
              <a:t>Может использоваться </a:t>
            </a:r>
            <a:r>
              <a:rPr lang="ru-RU" dirty="0"/>
              <a:t>для измерения твёрдости низкомодульных материалов. Обычно — </a:t>
            </a:r>
            <a:r>
              <a:rPr lang="ru-RU" dirty="0">
                <a:hlinkClick r:id="rId5" tooltip="Полимер"/>
              </a:rPr>
              <a:t>полимеров</a:t>
            </a:r>
            <a:r>
              <a:rPr lang="ru-RU" dirty="0"/>
              <a:t>: </a:t>
            </a:r>
            <a:r>
              <a:rPr lang="ru-RU" dirty="0">
                <a:hlinkClick r:id="rId6" tooltip="Пластмассы"/>
              </a:rPr>
              <a:t>пластмасс</a:t>
            </a:r>
            <a:r>
              <a:rPr lang="ru-RU" dirty="0"/>
              <a:t>, </a:t>
            </a:r>
            <a:r>
              <a:rPr lang="ru-RU" dirty="0">
                <a:hlinkClick r:id="rId7" tooltip="Эластомер"/>
              </a:rPr>
              <a:t>эластомеров</a:t>
            </a:r>
            <a:r>
              <a:rPr lang="ru-RU" dirty="0"/>
              <a:t>, </a:t>
            </a:r>
            <a:r>
              <a:rPr lang="ru-RU" dirty="0">
                <a:hlinkClick r:id="rId8" tooltip="Каучук"/>
              </a:rPr>
              <a:t>каучуков</a:t>
            </a:r>
            <a:r>
              <a:rPr lang="ru-RU" dirty="0"/>
              <a:t> и продуктов их </a:t>
            </a:r>
            <a:r>
              <a:rPr lang="ru-RU" dirty="0">
                <a:hlinkClick r:id="rId9" tooltip="Вулканизация"/>
              </a:rPr>
              <a:t>вулканизации</a:t>
            </a:r>
            <a:r>
              <a:rPr lang="ru-RU" dirty="0" smtClean="0"/>
              <a:t>.</a:t>
            </a:r>
            <a:r>
              <a:rPr lang="ru-RU" dirty="0">
                <a:hlinkClick r:id="rId10" tooltip="Твёрдость"/>
              </a:rPr>
              <a:t> Твёрдость</a:t>
            </a:r>
            <a:r>
              <a:rPr lang="ru-RU" dirty="0"/>
              <a:t> при вдавливании обратно пропорциональна глубине вдавливания и зависит от </a:t>
            </a:r>
            <a:r>
              <a:rPr lang="ru-RU" dirty="0">
                <a:hlinkClick r:id="rId11" tooltip="Модуль упругости"/>
              </a:rPr>
              <a:t>модуля упругости</a:t>
            </a:r>
            <a:r>
              <a:rPr lang="ru-RU" dirty="0"/>
              <a:t> и </a:t>
            </a:r>
            <a:r>
              <a:rPr lang="ru-RU" dirty="0" err="1">
                <a:hlinkClick r:id="rId12" tooltip="Вязкоупругость"/>
              </a:rPr>
              <a:t>вязкоэластичных</a:t>
            </a:r>
            <a:r>
              <a:rPr lang="ru-RU" dirty="0"/>
              <a:t> свойств материала. На получаемые результаты влияет форма </a:t>
            </a:r>
            <a:r>
              <a:rPr lang="ru-RU" dirty="0" err="1"/>
              <a:t>индентора</a:t>
            </a:r>
            <a:r>
              <a:rPr lang="ru-RU" dirty="0"/>
              <a:t> и прилагаемая к нему сила, поэтому между результатами, получаемыми при испытаниях с дюрометрами разных типов или другими приборами для измерения твёрдости, не может быть прямой зависимости.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8436" name="Picture 4" descr="C:\Users\Admin\Desktop\Test_Shore_Analog_Durometer_«Microtech».jpg"/>
          <p:cNvPicPr>
            <a:picLocks noGrp="1" noChangeAspect="1" noChangeArrowheads="1"/>
          </p:cNvPicPr>
          <p:nvPr>
            <p:ph idx="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643174" y="285728"/>
            <a:ext cx="1571636" cy="2752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43372" y="214290"/>
            <a:ext cx="115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642918"/>
            <a:ext cx="8858280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Материаловедение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наука о связях между составом, строением и свойствами материалов и закономерностях их изменений при внешних физико-химических воздействиях.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82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материалы по химической основе делятся на две основные группы —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металлические и неметаллические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82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металлическим относятся металлы и их сплавы. Металлы составляют более 2/3 всех известных химических элементов.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82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свою очередь, металлические материалы делятся на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черные и цветные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относятся железо и сплавы на его основе — стали и чугуны.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остальные металлы относятся к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цветным.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82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Чистые металлы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обладают низкими механическими свойствами по сравнению со сплавами, и поэтому их применение ограничивается теми случаями, когда необходимо использовать их специальные свойства (например, магнитные или электрические).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82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Практическое значение различных металлов не одинаково. Наибольшее применение в технике приобрели черные металлы. На основе железа изготавливают более 90% всей металлопродукции. Однако цветные металлы обладают целым рядом ценных физико-химических свойств, которые делают их незаменимыми. Из цветных металлов наибольшее промышленное значение имеют алюминий, медь, магний, титан и др.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Admin\Desktop\image_5f00e385514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16" cy="68580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58000" y="357166"/>
            <a:ext cx="2286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Твердость по </a:t>
            </a:r>
            <a:r>
              <a:rPr lang="ru-RU" b="1" dirty="0" err="1" smtClean="0">
                <a:solidFill>
                  <a:schemeClr val="tx2"/>
                </a:solidFill>
              </a:rPr>
              <a:t>Моосу</a:t>
            </a:r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dirty="0" smtClean="0"/>
              <a:t>Шкала и метод  </a:t>
            </a:r>
            <a:r>
              <a:rPr lang="ru-RU" dirty="0" smtClean="0">
                <a:solidFill>
                  <a:srgbClr val="FF0000"/>
                </a:solidFill>
              </a:rPr>
              <a:t>для определения твёрдости минералов </a:t>
            </a:r>
          </a:p>
          <a:p>
            <a:r>
              <a:rPr lang="ru-RU" dirty="0" smtClean="0"/>
              <a:t>был предложен в </a:t>
            </a:r>
            <a:r>
              <a:rPr lang="ru-RU" dirty="0" smtClean="0">
                <a:hlinkClick r:id="rId3" tooltip="1811 год"/>
              </a:rPr>
              <a:t>1811 году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немецким минералогом </a:t>
            </a:r>
          </a:p>
          <a:p>
            <a:r>
              <a:rPr lang="ru-RU" dirty="0" smtClean="0">
                <a:hlinkClick r:id="rId4" tooltip="Моос, Карл Фридрих Христиан"/>
              </a:rPr>
              <a:t>Фридрихом </a:t>
            </a:r>
            <a:r>
              <a:rPr lang="ru-RU" dirty="0" err="1" smtClean="0">
                <a:hlinkClick r:id="rId4" tooltip="Моос, Карл Фридрих Христиан"/>
              </a:rPr>
              <a:t>Моосом</a:t>
            </a:r>
            <a:r>
              <a:rPr lang="ru-RU" dirty="0" smtClean="0"/>
              <a:t> (</a:t>
            </a:r>
            <a:r>
              <a:rPr lang="ru-RU" sz="1400" dirty="0" smtClean="0"/>
              <a:t>1773—1839</a:t>
            </a:r>
            <a:r>
              <a:rPr lang="ru-RU" dirty="0" smtClean="0"/>
              <a:t>). </a:t>
            </a:r>
          </a:p>
          <a:p>
            <a:endParaRPr lang="ru-RU" dirty="0"/>
          </a:p>
          <a:p>
            <a:r>
              <a:rPr lang="ru-RU" dirty="0" smtClean="0"/>
              <a:t>Значения шкалы от</a:t>
            </a:r>
          </a:p>
          <a:p>
            <a:r>
              <a:rPr lang="ru-RU" dirty="0" smtClean="0"/>
              <a:t> 1 до 10 соответствуют десяти достаточно распространённым минералам от </a:t>
            </a:r>
            <a:r>
              <a:rPr lang="ru-RU" dirty="0" smtClean="0">
                <a:hlinkClick r:id="rId5" tooltip="Тальк"/>
              </a:rPr>
              <a:t>талька</a:t>
            </a:r>
            <a:r>
              <a:rPr lang="ru-RU" dirty="0" smtClean="0"/>
              <a:t> до </a:t>
            </a:r>
            <a:r>
              <a:rPr lang="ru-RU" dirty="0" smtClean="0">
                <a:hlinkClick r:id="rId6" tooltip="Алмаз"/>
              </a:rPr>
              <a:t>алмаза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0" y="214290"/>
            <a:ext cx="4357718" cy="6357982"/>
          </a:xfrm>
        </p:spPr>
        <p:txBody>
          <a:bodyPr>
            <a:normAutofit fontScale="40000" lnSpcReduction="20000"/>
          </a:bodyPr>
          <a:lstStyle/>
          <a:p>
            <a:r>
              <a:rPr lang="ru-RU" sz="4800" dirty="0" smtClean="0"/>
              <a:t>Твёрдость </a:t>
            </a:r>
            <a:r>
              <a:rPr lang="ru-RU" sz="4800" dirty="0"/>
              <a:t>минерала измеряется путём поиска самого твёрдого эталонного минерала, который он может поцарапать; и/или самого мягкого эталонного минерала, который царапает данный минерал. Например, если минерал царапается </a:t>
            </a:r>
            <a:r>
              <a:rPr lang="ru-RU" sz="4800" dirty="0">
                <a:hlinkClick r:id="rId2" tooltip="Апатит"/>
              </a:rPr>
              <a:t>апатитом</a:t>
            </a:r>
            <a:r>
              <a:rPr lang="ru-RU" sz="4800" dirty="0"/>
              <a:t>, но не царапается </a:t>
            </a:r>
            <a:r>
              <a:rPr lang="ru-RU" sz="4800" dirty="0">
                <a:hlinkClick r:id="rId3" tooltip="Флюорит"/>
              </a:rPr>
              <a:t>флюоритом</a:t>
            </a:r>
            <a:r>
              <a:rPr lang="ru-RU" sz="4800" dirty="0"/>
              <a:t>, то его твёрдость находится в диапазоне от 4 до 5.</a:t>
            </a:r>
          </a:p>
          <a:p>
            <a:r>
              <a:rPr lang="ru-RU" sz="4800" dirty="0"/>
              <a:t>Предназначена для грубой сравнительной диагностики твёрдости материалов по критерию </a:t>
            </a:r>
            <a:r>
              <a:rPr lang="ru-RU" sz="4800" dirty="0" err="1"/>
              <a:t>мягче-твёрже</a:t>
            </a:r>
            <a:r>
              <a:rPr lang="ru-RU" sz="4800" dirty="0"/>
              <a:t>. Испытываемый материал либо царапает эталонный образец и его твёрдость по шкале </a:t>
            </a:r>
            <a:r>
              <a:rPr lang="ru-RU" sz="4800" dirty="0" err="1"/>
              <a:t>Мооса</a:t>
            </a:r>
            <a:r>
              <a:rPr lang="ru-RU" sz="4800" dirty="0"/>
              <a:t> выше, либо царапается эталоном и его твёрдость ниже эталона. Таким образом, оценка по шкале </a:t>
            </a:r>
            <a:r>
              <a:rPr lang="ru-RU" sz="4800" dirty="0" err="1"/>
              <a:t>Мооса</a:t>
            </a:r>
            <a:r>
              <a:rPr lang="ru-RU" sz="4800" dirty="0"/>
              <a:t> характеризует только относительную твёрдость минералов или материалов. Например, </a:t>
            </a:r>
            <a:r>
              <a:rPr lang="ru-RU" sz="4800" dirty="0">
                <a:hlinkClick r:id="rId4" tooltip="Корунд"/>
              </a:rPr>
              <a:t>корунд</a:t>
            </a:r>
            <a:r>
              <a:rPr lang="ru-RU" sz="4800" dirty="0"/>
              <a:t> (9) в 2 раза твёрже </a:t>
            </a:r>
            <a:r>
              <a:rPr lang="ru-RU" sz="4800" dirty="0">
                <a:hlinkClick r:id="rId5" tooltip="Топаз"/>
              </a:rPr>
              <a:t>топаза</a:t>
            </a:r>
            <a:r>
              <a:rPr lang="ru-RU" sz="4800" dirty="0"/>
              <a:t> (8), но при этом в 4 раза менее твёрдый, чем алмаз (10).</a:t>
            </a:r>
          </a:p>
          <a:p>
            <a:endParaRPr lang="ru-RU" dirty="0"/>
          </a:p>
        </p:txBody>
      </p:sp>
      <p:pic>
        <p:nvPicPr>
          <p:cNvPr id="15361" name="Picture 1" descr="C:\Users\Admin\Desktop\Mohssche-haerteskala_h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4357718" cy="5758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6215082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Эталонные образцы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682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Испытание на ударную вязкость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642918"/>
            <a:ext cx="5857884" cy="6215082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/>
              <a:t>Вязкость – способность материалов поглощать энергию развиваемых в нем трещин.</a:t>
            </a:r>
          </a:p>
          <a:p>
            <a:r>
              <a:rPr lang="ru-RU" sz="4200" b="1" i="1" dirty="0" smtClean="0">
                <a:solidFill>
                  <a:schemeClr val="tx2"/>
                </a:solidFill>
              </a:rPr>
              <a:t>Ударная </a:t>
            </a:r>
            <a:r>
              <a:rPr lang="ru-RU" sz="4200" b="1" i="1" dirty="0">
                <a:solidFill>
                  <a:schemeClr val="tx2"/>
                </a:solidFill>
              </a:rPr>
              <a:t>вязкость</a:t>
            </a:r>
            <a:r>
              <a:rPr lang="ru-RU" sz="4200" dirty="0"/>
              <a:t> характеризует удельную работу, затрачиваемую на разрушение при ударе образца с надре­зом.</a:t>
            </a:r>
            <a:br>
              <a:rPr lang="ru-RU" sz="4200" dirty="0"/>
            </a:br>
            <a:r>
              <a:rPr lang="ru-RU" sz="4200" dirty="0"/>
              <a:t>Ударная вязкость испытывается на маятниковом копре с постоянным запасом работы маятника по ГОСТ 9454-78 «Металлы. Метод испытания на ударный изгиб при пониженной, комнатной и повышенной температурах».</a:t>
            </a:r>
          </a:p>
          <a:p>
            <a:r>
              <a:rPr lang="ru-RU" sz="4200" dirty="0" smtClean="0"/>
              <a:t>Метод </a:t>
            </a:r>
            <a:r>
              <a:rPr lang="ru-RU" sz="4200" dirty="0"/>
              <a:t>основан на разрушении ударом маятникового копра образца с концентрато­ром напряжений. В результате испытания определяют полную работу, затра­ченную при ударе К, или ударную вязкость КС.</a:t>
            </a:r>
          </a:p>
          <a:p>
            <a:r>
              <a:rPr lang="ru-RU" sz="4200" dirty="0"/>
              <a:t>Используют образцы прямоугольной формы с концентратором типа U, V, Т (усталостная трещина). Наиболее распространенными образцами являются образцы размерами 55x10x10 мм с U-концентратом 2x2 мм (рис. 6).Образец должен быть строго прямоугольным. Не допускаются к испытаниям образцы со следами обработки на поверхности надреза, с </a:t>
            </a:r>
            <a:r>
              <a:rPr lang="ru-RU" sz="4200" dirty="0" err="1"/>
              <a:t>искревлениями</a:t>
            </a:r>
            <a:r>
              <a:rPr lang="ru-RU" sz="4200" dirty="0"/>
              <a:t>, </a:t>
            </a:r>
            <a:r>
              <a:rPr lang="ru-RU" sz="4200" dirty="0" err="1"/>
              <a:t>с</a:t>
            </a:r>
            <a:r>
              <a:rPr lang="ru-RU" sz="4200" dirty="0"/>
              <a:t> трещинами и с заусенцами</a:t>
            </a:r>
          </a:p>
          <a:p>
            <a:endParaRPr lang="ru-RU" dirty="0"/>
          </a:p>
        </p:txBody>
      </p:sp>
      <p:pic>
        <p:nvPicPr>
          <p:cNvPr id="46082" name="Picture 2" descr="https://poznayka.org/baza2/2646271277287.files/image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8"/>
            <a:ext cx="3418655" cy="1285860"/>
          </a:xfrm>
          <a:prstGeom prst="rect">
            <a:avLst/>
          </a:prstGeom>
          <a:noFill/>
        </p:spPr>
      </p:pic>
      <p:pic>
        <p:nvPicPr>
          <p:cNvPr id="46084" name="Picture 4" descr="https://mail.rscim.ru/uploads/blog/MK-30A.jpg?1505976139435"/>
          <p:cNvPicPr>
            <a:picLocks noChangeAspect="1" noChangeArrowheads="1"/>
          </p:cNvPicPr>
          <p:nvPr/>
        </p:nvPicPr>
        <p:blipFill>
          <a:blip r:embed="rId3" cstate="print"/>
          <a:srcRect l="18003" r="9978"/>
          <a:stretch>
            <a:fillRect/>
          </a:stretch>
        </p:blipFill>
        <p:spPr bwMode="auto">
          <a:xfrm>
            <a:off x="214282" y="642917"/>
            <a:ext cx="2643206" cy="41536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929198"/>
            <a:ext cx="2191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Маятниковый копер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0" y="428625"/>
            <a:ext cx="6084888" cy="1957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hlink"/>
                </a:solidFill>
              </a:rPr>
              <a:t/>
            </a:r>
            <a:br>
              <a:rPr lang="ru-RU" sz="2600" dirty="0">
                <a:solidFill>
                  <a:schemeClr val="hlink"/>
                </a:solidFill>
              </a:rPr>
            </a:br>
            <a:r>
              <a:rPr lang="ru-RU" sz="2600" dirty="0" smtClean="0">
                <a:solidFill>
                  <a:schemeClr val="hlink"/>
                </a:solidFill>
              </a:rPr>
              <a:t/>
            </a:r>
            <a:br>
              <a:rPr lang="ru-RU" sz="2600" dirty="0" smtClean="0">
                <a:solidFill>
                  <a:schemeClr val="hlink"/>
                </a:solidFill>
              </a:rPr>
            </a:br>
            <a:r>
              <a:rPr lang="ru-RU" sz="2600" dirty="0" smtClean="0">
                <a:solidFill>
                  <a:schemeClr val="hlink"/>
                </a:solidFill>
              </a:rPr>
              <a:t/>
            </a:r>
            <a:br>
              <a:rPr lang="ru-RU" sz="2600" dirty="0" smtClean="0">
                <a:solidFill>
                  <a:schemeClr val="hlink"/>
                </a:solidFill>
              </a:rPr>
            </a:br>
            <a:r>
              <a:rPr lang="ru-RU" sz="2600" dirty="0" smtClean="0">
                <a:solidFill>
                  <a:schemeClr val="hlink"/>
                </a:solidFill>
              </a:rPr>
              <a:t/>
            </a:r>
            <a:br>
              <a:rPr lang="ru-RU" sz="2600" dirty="0" smtClean="0">
                <a:solidFill>
                  <a:schemeClr val="hlink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>Ставропольский </a:t>
            </a:r>
            <a:r>
              <a:rPr lang="ru-RU" sz="2800" dirty="0">
                <a:solidFill>
                  <a:schemeClr val="accent3"/>
                </a:solidFill>
              </a:rPr>
              <a:t>государственный аграрный университет </a:t>
            </a: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>
                <a:solidFill>
                  <a:schemeClr val="accent3"/>
                </a:solidFill>
              </a:rPr>
              <a:t/>
            </a:r>
            <a:br>
              <a:rPr lang="ru-RU" sz="2800" dirty="0">
                <a:solidFill>
                  <a:schemeClr val="accent3"/>
                </a:solidFill>
              </a:rPr>
            </a:b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3075" name="Picture 9" descr="Герб-университета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28600"/>
            <a:ext cx="2667000" cy="2667000"/>
          </a:xfrm>
          <a:noFill/>
        </p:spPr>
      </p:pic>
      <p:sp>
        <p:nvSpPr>
          <p:cNvPr id="3076" name="Текст 5"/>
          <p:cNvSpPr>
            <a:spLocks noGrp="1"/>
          </p:cNvSpPr>
          <p:nvPr>
            <p:ph type="body" sz="half" idx="2"/>
          </p:nvPr>
        </p:nvSpPr>
        <p:spPr>
          <a:xfrm>
            <a:off x="4714875" y="2071688"/>
            <a:ext cx="4038600" cy="928687"/>
          </a:xfrm>
        </p:spPr>
        <p:txBody>
          <a:bodyPr/>
          <a:lstStyle/>
          <a:p>
            <a:pPr marL="365125" indent="-255588" eaLnBrk="1" hangingPunct="1">
              <a:lnSpc>
                <a:spcPct val="80000"/>
              </a:lnSpc>
              <a:buClr>
                <a:srgbClr val="9BBB59"/>
              </a:buClr>
              <a:buFont typeface="Georgia" pitchFamily="18" charset="0"/>
              <a:buNone/>
            </a:pPr>
            <a:r>
              <a:rPr lang="ru-RU" sz="2200" dirty="0" smtClean="0">
                <a:solidFill>
                  <a:srgbClr val="948A54"/>
                </a:solidFill>
              </a:rPr>
              <a:t>  </a:t>
            </a:r>
            <a:r>
              <a:rPr lang="ru-RU" sz="2200" dirty="0" smtClean="0">
                <a:solidFill>
                  <a:srgbClr val="948A54"/>
                </a:solidFill>
                <a:latin typeface="Arial" charset="0"/>
              </a:rPr>
              <a:t> </a:t>
            </a:r>
            <a:r>
              <a:rPr lang="ru-RU" sz="2200" dirty="0" smtClean="0">
                <a:solidFill>
                  <a:srgbClr val="948A54"/>
                </a:solidFill>
              </a:rPr>
              <a:t> кафедра: т</a:t>
            </a:r>
            <a:r>
              <a:rPr lang="ru-RU" sz="2200" dirty="0" smtClean="0">
                <a:solidFill>
                  <a:srgbClr val="948A54"/>
                </a:solidFill>
                <a:latin typeface="Arial" charset="0"/>
              </a:rPr>
              <a:t>ехнический сервис, стандартизация и метрология</a:t>
            </a:r>
            <a:endParaRPr lang="ru-RU" sz="2200" dirty="0" smtClean="0">
              <a:latin typeface="Arial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55650" y="3284538"/>
            <a:ext cx="8001000" cy="275748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F15F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 Е К Ц И </a:t>
            </a:r>
            <a:r>
              <a:rPr lang="ru-RU" sz="3200" b="1" dirty="0" smtClean="0">
                <a:solidFill>
                  <a:srgbClr val="F15F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3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Технология </a:t>
            </a:r>
            <a:r>
              <a:rPr lang="ru-RU" sz="3600" b="1" dirty="0" smtClean="0">
                <a:solidFill>
                  <a:srgbClr val="FF0000"/>
                </a:solidFill>
              </a:rPr>
              <a:t>материалов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и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технологические </a:t>
            </a:r>
            <a:r>
              <a:rPr lang="ru-RU" sz="3600" b="1" dirty="0" smtClean="0">
                <a:solidFill>
                  <a:srgbClr val="FF0000"/>
                </a:solidFill>
              </a:rPr>
              <a:t>свойства</a:t>
            </a:r>
            <a:endParaRPr lang="ru-RU" sz="3600" b="1" dirty="0">
              <a:solidFill>
                <a:srgbClr val="F15F3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dirty="0">
                <a:solidFill>
                  <a:srgbClr val="FF0000"/>
                </a:solidFill>
              </a:rPr>
              <a:t>Технология материалов и технологические свойства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77500" lnSpcReduction="20000"/>
          </a:bodyPr>
          <a:lstStyle/>
          <a:p>
            <a:r>
              <a:rPr lang="ru-RU" sz="3600" i="1" dirty="0"/>
              <a:t>Технология материалов </a:t>
            </a:r>
            <a:r>
              <a:rPr lang="ru-RU" sz="3600" dirty="0"/>
              <a:t>представляет собой совокупность современных знаний о способах производства материалов и средствах их переработки в целях изготовления изделий различного назначения. </a:t>
            </a:r>
            <a:endParaRPr lang="ru-RU" sz="3600" dirty="0" smtClean="0"/>
          </a:p>
          <a:p>
            <a:r>
              <a:rPr lang="ru-RU" sz="3600" dirty="0" smtClean="0"/>
              <a:t>Металлы </a:t>
            </a:r>
            <a:r>
              <a:rPr lang="ru-RU" sz="3600" dirty="0"/>
              <a:t>и сплавы производят путем выплавки при высоких температурах из различных металлических руд. Отрасль промышленности, занимающаяся производством металлов и сплавов, называется </a:t>
            </a:r>
            <a:r>
              <a:rPr lang="ru-RU" sz="3600" i="1" dirty="0"/>
              <a:t>металлургией. </a:t>
            </a:r>
            <a:endParaRPr lang="ru-RU" sz="3600" i="1" dirty="0" smtClean="0"/>
          </a:p>
          <a:p>
            <a:r>
              <a:rPr lang="ru-RU" sz="3600" dirty="0" smtClean="0"/>
              <a:t>Полимеры </a:t>
            </a:r>
            <a:r>
              <a:rPr lang="ru-RU" sz="3600" dirty="0"/>
              <a:t>(пластмассы, резина, синтетические волокна) изготовляются чаще всего с помощью процессов органического синтеза. Исходным сырьем при этом служат нефть, газ, каменный уголь.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/>
              <a:t>Готовые изделия и заготовки для дальнейшей обработки из металлов и сплавов производятся путем </a:t>
            </a:r>
            <a:r>
              <a:rPr lang="ru-RU" i="1" u="sng" dirty="0"/>
              <a:t>литья или обработки давлением</a:t>
            </a:r>
            <a:r>
              <a:rPr lang="ru-RU" i="1" dirty="0"/>
              <a:t>. </a:t>
            </a:r>
            <a:endParaRPr lang="ru-RU" i="1" dirty="0" smtClean="0"/>
          </a:p>
          <a:p>
            <a:r>
              <a:rPr lang="ru-RU" i="1" dirty="0" smtClean="0">
                <a:solidFill>
                  <a:srgbClr val="FF0000"/>
                </a:solidFill>
              </a:rPr>
              <a:t>Литейное </a:t>
            </a:r>
            <a:r>
              <a:rPr lang="ru-RU" dirty="0"/>
              <a:t>производство занимается изготовлением изделий путем заливки расплавленного металла в специальную форму, внутренняя полость которой имеет конфигурацию изделия. Различают литье в песчаные формы (в землю) и специальные способы литья. Песчаные литейные формы изготовляются путем уплотнения формовочных смесей, основой которых является кварцевый песок. К специальным способам относится литье в кокиль, литье под давлением, центробежное литье, литье в оболочковые формы, литье по выплавляемым </a:t>
            </a:r>
            <a:r>
              <a:rPr lang="ru-RU" dirty="0" smtClean="0"/>
              <a:t>моделям.</a:t>
            </a:r>
          </a:p>
          <a:p>
            <a:pPr>
              <a:buNone/>
            </a:pPr>
            <a:r>
              <a:rPr lang="ru-RU" dirty="0"/>
              <a:t>Сплавы, предназначенные для получения деталей литьем, называются </a:t>
            </a:r>
            <a:r>
              <a:rPr lang="ru-RU" i="1" u="sng" dirty="0"/>
              <a:t>литейными.</a:t>
            </a:r>
            <a:endParaRPr lang="ru-RU" u="sng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70000" lnSpcReduction="20000"/>
          </a:bodyPr>
          <a:lstStyle/>
          <a:p>
            <a:r>
              <a:rPr lang="ru-RU" i="1" u="sng" dirty="0"/>
              <a:t>Обработкой металлов давлением</a:t>
            </a:r>
            <a:r>
              <a:rPr lang="ru-RU" u="sng" dirty="0"/>
              <a:t> </a:t>
            </a:r>
            <a:r>
              <a:rPr lang="ru-RU" dirty="0"/>
              <a:t>называют изменение формы заготовки под воздействием внешних сил.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видам обработки металлов давлением относятся </a:t>
            </a:r>
            <a:r>
              <a:rPr lang="ru-RU" i="1" dirty="0"/>
              <a:t>прокатка, прессование, волочение, ковка и штамповка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i="1" dirty="0" smtClean="0">
                <a:solidFill>
                  <a:schemeClr val="tx2"/>
                </a:solidFill>
              </a:rPr>
              <a:t>Прокатка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/>
              <a:t>заключается в обжатии заготовки между вращающимися валками.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i="1" dirty="0">
                <a:solidFill>
                  <a:schemeClr val="tx2"/>
                </a:solidFill>
              </a:rPr>
              <a:t>прессовании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/>
              <a:t>металл выдавливается из замкнутого объема через отверстие. </a:t>
            </a:r>
            <a:endParaRPr lang="ru-RU" dirty="0" smtClean="0"/>
          </a:p>
          <a:p>
            <a:r>
              <a:rPr lang="ru-RU" i="1" dirty="0" smtClean="0">
                <a:solidFill>
                  <a:schemeClr val="tx2"/>
                </a:solidFill>
              </a:rPr>
              <a:t>Волочение</a:t>
            </a:r>
            <a:r>
              <a:rPr lang="ru-RU" dirty="0" smtClean="0"/>
              <a:t> </a:t>
            </a:r>
            <a:r>
              <a:rPr lang="ru-RU" dirty="0"/>
              <a:t>заключается в протягивании заготовки через отверстие. </a:t>
            </a:r>
            <a:endParaRPr lang="ru-RU" dirty="0" smtClean="0"/>
          </a:p>
          <a:p>
            <a:r>
              <a:rPr lang="ru-RU" i="1" dirty="0" smtClean="0">
                <a:solidFill>
                  <a:schemeClr val="tx2"/>
                </a:solidFill>
              </a:rPr>
              <a:t>Ковкой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/>
              <a:t>называется процесс свободного деформирования металла ударами молота или давлением пресса. </a:t>
            </a:r>
            <a:endParaRPr lang="ru-RU" dirty="0" smtClean="0"/>
          </a:p>
          <a:p>
            <a:r>
              <a:rPr lang="ru-RU" i="1" dirty="0" smtClean="0">
                <a:solidFill>
                  <a:schemeClr val="tx2"/>
                </a:solidFill>
              </a:rPr>
              <a:t>Штамповкой </a:t>
            </a:r>
            <a:r>
              <a:rPr lang="ru-RU" dirty="0"/>
              <a:t>получают детали с помощью специального инструмента — штампа, представляющего собой металлическую разъемную форму, внутри которой расположена полость, соответствующая конфигурации детали. Сплавы, предназначенные для получения деталей обработкой давлением, называют </a:t>
            </a:r>
            <a:r>
              <a:rPr lang="ru-RU" i="1" u="sng" dirty="0"/>
              <a:t>деформируемыми.</a:t>
            </a:r>
            <a:endParaRPr lang="ru-RU" u="sng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3448" y="0"/>
            <a:ext cx="4400552" cy="421481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Сравнительно новым направлением производства </a:t>
            </a:r>
            <a:r>
              <a:rPr lang="ru-RU" dirty="0" smtClean="0"/>
              <a:t>металлических </a:t>
            </a:r>
            <a:r>
              <a:rPr lang="ru-RU" dirty="0"/>
              <a:t>деталей является </a:t>
            </a:r>
            <a:r>
              <a:rPr lang="ru-RU" i="1" u="sng" dirty="0"/>
              <a:t>порошковая металлургия</a:t>
            </a:r>
            <a:r>
              <a:rPr lang="ru-RU" u="sng" dirty="0"/>
              <a:t>,</a:t>
            </a:r>
            <a:r>
              <a:rPr lang="ru-RU" dirty="0"/>
              <a:t> которая занимается производством деталей из металлических порошков путем прессования и спекания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1986" name="AutoShape 2" descr="https://nanokar.com/blog/gorsel/TOZ_METALURJiS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7" name="Picture 3" descr="C:\Users\Admin\Desktop\TOZ_METALURJi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048253" cy="37861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643446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Порошковая</a:t>
            </a:r>
            <a:r>
              <a:rPr lang="ru-RU" sz="2400" dirty="0" smtClean="0"/>
              <a:t> </a:t>
            </a:r>
            <a:r>
              <a:rPr lang="ru-RU" sz="2400" b="1" dirty="0" smtClean="0"/>
              <a:t>металлургия</a:t>
            </a:r>
            <a:r>
              <a:rPr lang="ru-RU" sz="2400" dirty="0" smtClean="0"/>
              <a:t> – </a:t>
            </a:r>
            <a:r>
              <a:rPr lang="ru-RU" sz="2400" b="1" dirty="0" smtClean="0"/>
              <a:t>это</a:t>
            </a:r>
            <a:r>
              <a:rPr lang="ru-RU" sz="2400" dirty="0" smtClean="0"/>
              <a:t> процесс формирования заготовки из товарного металла, при котором металл сначала разрушается до образования муки, затем прессуется в пресс-форме и нагревается ниже температуры плавления </a:t>
            </a:r>
            <a:r>
              <a:rPr lang="ru-RU" sz="2400" b="1" dirty="0" smtClean="0"/>
              <a:t>порошка</a:t>
            </a:r>
            <a:r>
              <a:rPr lang="ru-RU" sz="2400" dirty="0" smtClean="0"/>
              <a:t> так, чтобы образовалась заготовка.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14291"/>
            <a:ext cx="5643602" cy="1285883"/>
          </a:xfrm>
        </p:spPr>
        <p:txBody>
          <a:bodyPr>
            <a:normAutofit/>
          </a:bodyPr>
          <a:lstStyle/>
          <a:p>
            <a:r>
              <a:rPr lang="ru-RU" sz="2400" dirty="0"/>
              <a:t>Изделия из пластмасс получают путем </a:t>
            </a:r>
            <a:r>
              <a:rPr lang="ru-RU" sz="2400" i="1" dirty="0"/>
              <a:t>прессования, литья или выдавливания.</a:t>
            </a:r>
            <a:r>
              <a:rPr lang="ru-RU" sz="2400" dirty="0"/>
              <a:t> </a:t>
            </a:r>
          </a:p>
          <a:p>
            <a:endParaRPr lang="ru-RU" dirty="0"/>
          </a:p>
        </p:txBody>
      </p:sp>
      <p:pic>
        <p:nvPicPr>
          <p:cNvPr id="40961" name="Picture 1" descr="C:\Users\Admin\Desktop\3000218_w200_h200_usluga-termovakuumnogo-formova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96" cy="22502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2357430"/>
            <a:ext cx="578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Резиновые изделия получают обработкой между валами (каландрированием), выдавливанием, прессованием или литьем с последующей.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4357694"/>
            <a:ext cx="2285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Изделия из керамических материалов получают путем формования и обжига или прессования и спекания.</a:t>
            </a:r>
            <a:endParaRPr lang="ru-RU" dirty="0"/>
          </a:p>
        </p:txBody>
      </p:sp>
      <p:pic>
        <p:nvPicPr>
          <p:cNvPr id="40963" name="Picture 3" descr="https://automobile-zip.ru/wp-content/uploads/a/2/d/a2d8ba58d12d357de9065819ad84e63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0"/>
            <a:ext cx="3000396" cy="2004170"/>
          </a:xfrm>
          <a:prstGeom prst="rect">
            <a:avLst/>
          </a:prstGeom>
          <a:noFill/>
        </p:spPr>
      </p:pic>
      <p:pic>
        <p:nvPicPr>
          <p:cNvPr id="40965" name="Picture 5" descr="https://myslide.ru/documents_7/4f161bb6f8435e3e25dc0954244774b0/img2.jpg"/>
          <p:cNvPicPr>
            <a:picLocks noChangeAspect="1" noChangeArrowheads="1"/>
          </p:cNvPicPr>
          <p:nvPr/>
        </p:nvPicPr>
        <p:blipFill>
          <a:blip r:embed="rId4"/>
          <a:srcRect l="5458" t="48000" r="4541" b="12000"/>
          <a:stretch>
            <a:fillRect/>
          </a:stretch>
        </p:blipFill>
        <p:spPr bwMode="auto">
          <a:xfrm>
            <a:off x="0" y="4429132"/>
            <a:ext cx="6858048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14291"/>
            <a:ext cx="5257808" cy="3714776"/>
          </a:xfrm>
        </p:spPr>
        <p:txBody>
          <a:bodyPr>
            <a:normAutofit fontScale="85000" lnSpcReduction="20000"/>
          </a:bodyPr>
          <a:lstStyle/>
          <a:p>
            <a:r>
              <a:rPr lang="ru-RU" i="1" u="sng" dirty="0">
                <a:solidFill>
                  <a:schemeClr val="tx2"/>
                </a:solidFill>
              </a:rPr>
              <a:t>Сваркой</a:t>
            </a:r>
            <a:r>
              <a:rPr lang="ru-RU" dirty="0"/>
              <a:t> называется технологический процесс получения неразъемных соединений материалов путем установления межатомных связей между свариваемыми частями при их нагреве или пластическом деформировании или совместном действии того и другого. </a:t>
            </a:r>
          </a:p>
          <a:p>
            <a:endParaRPr lang="ru-RU" dirty="0"/>
          </a:p>
        </p:txBody>
      </p:sp>
      <p:pic>
        <p:nvPicPr>
          <p:cNvPr id="39939" name="Picture 3" descr="https://ae01.alicdn.com/kf/HTB1SHzuKbSYBuNjSspiq6xNzpXau/DEKO-DKA-Series-220V-IGBT-Inverter-AC-Arc-Welding-Machine-MMA-Welder-for-Soldering-and-Electr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500462" cy="350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572008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Сваркой соединяют однородные и разнородные металлы и их сплавы, металлы с некоторыми неметаллическими материалами (керамикой, графитом, стеклом), а также пластмассы.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Кроме металлических, в промышленности значительное место занимают различные </a:t>
            </a:r>
            <a:r>
              <a:rPr lang="ru-RU" i="1" u="sng" dirty="0"/>
              <a:t>неметаллические материалы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пластмассы, </a:t>
            </a:r>
          </a:p>
          <a:p>
            <a:pPr lvl="0"/>
            <a:r>
              <a:rPr lang="ru-RU" dirty="0"/>
              <a:t>керамика, </a:t>
            </a:r>
          </a:p>
          <a:p>
            <a:pPr lvl="0"/>
            <a:r>
              <a:rPr lang="ru-RU" dirty="0"/>
              <a:t>резина </a:t>
            </a:r>
          </a:p>
          <a:p>
            <a:pPr lvl="0"/>
            <a:r>
              <a:rPr lang="ru-RU" dirty="0"/>
              <a:t>стекло</a:t>
            </a:r>
          </a:p>
          <a:p>
            <a:pPr lvl="0"/>
            <a:r>
              <a:rPr lang="ru-RU" dirty="0"/>
              <a:t>композиционные материалы</a:t>
            </a:r>
          </a:p>
          <a:p>
            <a:pPr>
              <a:buNone/>
            </a:pPr>
            <a:r>
              <a:rPr lang="ru-RU" dirty="0"/>
              <a:t>Их производство и применение развивается в настоящее время опережающими темпами по сравнению с металлическими материалами. Но использование их в промышленности невелико (до 10%) и предсказание тридцатилетней давности о том, что неметаллические материалы к концу века существенно потеснят металлические, не оправдалось.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643314"/>
            <a:ext cx="8543956" cy="307183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Заключительной стадией изготовления изделии часто является </a:t>
            </a:r>
            <a:r>
              <a:rPr lang="ru-RU" i="1" u="sng" dirty="0">
                <a:solidFill>
                  <a:schemeClr val="tx2"/>
                </a:solidFill>
              </a:rPr>
              <a:t>обработка резанием,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/>
              <a:t>заключающаяся в снятии с заготовки режущим инструментом слоя материала в виде стружки. В результате этого заготовка приобретает правильную форму, точные размеры, необходимое качество поверхности.</a:t>
            </a:r>
          </a:p>
          <a:p>
            <a:endParaRPr lang="ru-RU" dirty="0"/>
          </a:p>
        </p:txBody>
      </p:sp>
      <p:pic>
        <p:nvPicPr>
          <p:cNvPr id="14338" name="Picture 2" descr="https://static.tildacdn.com/tild6666-3937-4736-b538-313330306132/_.jpg"/>
          <p:cNvPicPr>
            <a:picLocks noChangeAspect="1" noChangeArrowheads="1"/>
          </p:cNvPicPr>
          <p:nvPr/>
        </p:nvPicPr>
        <p:blipFill>
          <a:blip r:embed="rId2" cstate="print"/>
          <a:srcRect r="6174"/>
          <a:stretch>
            <a:fillRect/>
          </a:stretch>
        </p:blipFill>
        <p:spPr bwMode="auto">
          <a:xfrm>
            <a:off x="214282" y="214290"/>
            <a:ext cx="4643470" cy="3286149"/>
          </a:xfrm>
          <a:prstGeom prst="rect">
            <a:avLst/>
          </a:prstGeom>
          <a:noFill/>
        </p:spPr>
      </p:pic>
      <p:pic>
        <p:nvPicPr>
          <p:cNvPr id="14342" name="Picture 6" descr="https://lochinmould.com/wp-content/uploads/2020/12/frezernaya-obrabotka-metallo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0042"/>
            <a:ext cx="396480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0" y="428625"/>
            <a:ext cx="6084888" cy="1957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hlink"/>
                </a:solidFill>
              </a:rPr>
              <a:t/>
            </a:r>
            <a:br>
              <a:rPr lang="ru-RU" sz="2600" dirty="0">
                <a:solidFill>
                  <a:schemeClr val="hlink"/>
                </a:solidFill>
              </a:rPr>
            </a:br>
            <a:r>
              <a:rPr lang="ru-RU" sz="2600" dirty="0" smtClean="0">
                <a:solidFill>
                  <a:schemeClr val="hlink"/>
                </a:solidFill>
              </a:rPr>
              <a:t/>
            </a:r>
            <a:br>
              <a:rPr lang="ru-RU" sz="2600" dirty="0" smtClean="0">
                <a:solidFill>
                  <a:schemeClr val="hlink"/>
                </a:solidFill>
              </a:rPr>
            </a:br>
            <a:r>
              <a:rPr lang="ru-RU" sz="2600" dirty="0" smtClean="0">
                <a:solidFill>
                  <a:schemeClr val="hlink"/>
                </a:solidFill>
              </a:rPr>
              <a:t/>
            </a:r>
            <a:br>
              <a:rPr lang="ru-RU" sz="2600" dirty="0" smtClean="0">
                <a:solidFill>
                  <a:schemeClr val="hlink"/>
                </a:solidFill>
              </a:rPr>
            </a:br>
            <a:r>
              <a:rPr lang="ru-RU" sz="2600" dirty="0" smtClean="0">
                <a:solidFill>
                  <a:schemeClr val="hlink"/>
                </a:solidFill>
              </a:rPr>
              <a:t/>
            </a:r>
            <a:br>
              <a:rPr lang="ru-RU" sz="2600" dirty="0" smtClean="0">
                <a:solidFill>
                  <a:schemeClr val="hlink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>Ставропольский </a:t>
            </a:r>
            <a:r>
              <a:rPr lang="ru-RU" sz="2800" dirty="0">
                <a:solidFill>
                  <a:schemeClr val="accent3"/>
                </a:solidFill>
              </a:rPr>
              <a:t>государственный аграрный университет </a:t>
            </a: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>
                <a:solidFill>
                  <a:schemeClr val="accent3"/>
                </a:solidFill>
              </a:rPr>
              <a:t/>
            </a:r>
            <a:br>
              <a:rPr lang="ru-RU" sz="2800" dirty="0">
                <a:solidFill>
                  <a:schemeClr val="accent3"/>
                </a:solidFill>
              </a:rPr>
            </a:b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3075" name="Picture 9" descr="Герб-университета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28600"/>
            <a:ext cx="2667000" cy="2667000"/>
          </a:xfrm>
          <a:noFill/>
        </p:spPr>
      </p:pic>
      <p:sp>
        <p:nvSpPr>
          <p:cNvPr id="3076" name="Текст 5"/>
          <p:cNvSpPr>
            <a:spLocks noGrp="1"/>
          </p:cNvSpPr>
          <p:nvPr>
            <p:ph type="body" sz="half" idx="2"/>
          </p:nvPr>
        </p:nvSpPr>
        <p:spPr>
          <a:xfrm>
            <a:off x="4714875" y="2071688"/>
            <a:ext cx="4038600" cy="928687"/>
          </a:xfrm>
        </p:spPr>
        <p:txBody>
          <a:bodyPr/>
          <a:lstStyle/>
          <a:p>
            <a:pPr marL="365125" indent="-255588" eaLnBrk="1" hangingPunct="1">
              <a:lnSpc>
                <a:spcPct val="80000"/>
              </a:lnSpc>
              <a:buClr>
                <a:srgbClr val="9BBB59"/>
              </a:buClr>
              <a:buFont typeface="Georgia" pitchFamily="18" charset="0"/>
              <a:buNone/>
            </a:pPr>
            <a:r>
              <a:rPr lang="ru-RU" sz="2200" smtClean="0">
                <a:solidFill>
                  <a:srgbClr val="948A54"/>
                </a:solidFill>
              </a:rPr>
              <a:t>  </a:t>
            </a:r>
            <a:r>
              <a:rPr lang="ru-RU" sz="2200" smtClean="0">
                <a:solidFill>
                  <a:srgbClr val="948A54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rgbClr val="948A54"/>
                </a:solidFill>
              </a:rPr>
              <a:t> кафедра: т</a:t>
            </a:r>
            <a:r>
              <a:rPr lang="ru-RU" sz="2200" smtClean="0">
                <a:solidFill>
                  <a:srgbClr val="948A54"/>
                </a:solidFill>
                <a:latin typeface="Arial" charset="0"/>
              </a:rPr>
              <a:t>ехнический сервис, стандартизация и метрология</a:t>
            </a:r>
            <a:endParaRPr lang="ru-RU" sz="2200" smtClean="0">
              <a:latin typeface="Arial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14348" y="3286124"/>
            <a:ext cx="8001000" cy="275748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F15F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 Е К Ц И Я 4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Технологические, </a:t>
            </a:r>
            <a:r>
              <a:rPr lang="ru-RU" sz="3600" b="1" dirty="0" smtClean="0">
                <a:solidFill>
                  <a:srgbClr val="FF0000"/>
                </a:solidFill>
              </a:rPr>
              <a:t>ф</a:t>
            </a:r>
            <a:r>
              <a:rPr lang="ru-RU" sz="3600" b="1" dirty="0" smtClean="0">
                <a:solidFill>
                  <a:srgbClr val="FF0000"/>
                </a:solidFill>
              </a:rPr>
              <a:t>изические</a:t>
            </a:r>
            <a:r>
              <a:rPr lang="ru-RU" sz="3600" b="1" dirty="0" smtClean="0">
                <a:solidFill>
                  <a:srgbClr val="FF0000"/>
                </a:solidFill>
              </a:rPr>
              <a:t>, химические и эксплуатационные свойства </a:t>
            </a:r>
            <a:r>
              <a:rPr lang="ru-RU" sz="3600" b="1" dirty="0" smtClean="0">
                <a:solidFill>
                  <a:srgbClr val="FF0000"/>
                </a:solidFill>
              </a:rPr>
              <a:t>материалов</a:t>
            </a:r>
            <a:endParaRPr lang="ru-RU" sz="3600" b="1" dirty="0" smtClean="0">
              <a:solidFill>
                <a:srgbClr val="F15F3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200" b="1" dirty="0" smtClean="0">
              <a:solidFill>
                <a:srgbClr val="F15F3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200" b="1" dirty="0">
              <a:solidFill>
                <a:srgbClr val="F15F3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Технологические свойства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8579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dirty="0"/>
              <a:t>определяют способность материалов подвергаться различным видом обработки. </a:t>
            </a:r>
          </a:p>
          <a:p>
            <a:r>
              <a:rPr lang="ru-RU" sz="4000" i="1" u="sng" dirty="0">
                <a:solidFill>
                  <a:schemeClr val="tx2"/>
                </a:solidFill>
              </a:rPr>
              <a:t>Литейные свойства</a:t>
            </a:r>
            <a:r>
              <a:rPr lang="ru-RU" sz="4000" u="sng" dirty="0">
                <a:solidFill>
                  <a:schemeClr val="tx2"/>
                </a:solidFill>
              </a:rPr>
              <a:t> </a:t>
            </a:r>
            <a:r>
              <a:rPr lang="ru-RU" sz="4000" u="sng" dirty="0"/>
              <a:t>х</a:t>
            </a:r>
            <a:r>
              <a:rPr lang="ru-RU" sz="4000" dirty="0"/>
              <a:t>арактеризуются способностью металлов и сплавов в расплавленном состоянии хорошо заполнять полость литейной формы и точно воспроизводить ее очертания (</a:t>
            </a:r>
            <a:r>
              <a:rPr lang="ru-RU" sz="4000" dirty="0" err="1"/>
              <a:t>жидкотекучестю</a:t>
            </a:r>
            <a:r>
              <a:rPr lang="ru-RU" sz="4000" dirty="0"/>
              <a:t>), величиной уменьшения объема при затвердевании (усадкой), склонностью к образованию трещин и пор, склонностью к поглощению газов в расплавленном состоянии.</a:t>
            </a:r>
          </a:p>
          <a:p>
            <a:r>
              <a:rPr lang="ru-RU" sz="4000" i="1" u="sng" dirty="0">
                <a:solidFill>
                  <a:schemeClr val="tx2"/>
                </a:solidFill>
              </a:rPr>
              <a:t>Ковкость</a:t>
            </a:r>
            <a:r>
              <a:rPr lang="ru-RU" sz="4000" dirty="0"/>
              <a:t> — это способность металлов и сплавов подвергаться различным видам обработки давлением без разрушения.</a:t>
            </a:r>
          </a:p>
          <a:p>
            <a:r>
              <a:rPr lang="ru-RU" sz="4000" i="1" u="sng" dirty="0">
                <a:solidFill>
                  <a:schemeClr val="tx2"/>
                </a:solidFill>
              </a:rPr>
              <a:t>Свариваемость</a:t>
            </a:r>
            <a:r>
              <a:rPr lang="ru-RU" sz="4000" dirty="0"/>
              <a:t> определяется способностью материалов образовывать прочные сварные соединения.</a:t>
            </a:r>
          </a:p>
          <a:p>
            <a:r>
              <a:rPr lang="ru-RU" sz="4000" i="1" u="sng" dirty="0">
                <a:solidFill>
                  <a:schemeClr val="tx2"/>
                </a:solidFill>
              </a:rPr>
              <a:t>Обрабатываемость резанием</a:t>
            </a:r>
            <a:r>
              <a:rPr lang="ru-RU" sz="4000" dirty="0">
                <a:solidFill>
                  <a:schemeClr val="tx2"/>
                </a:solidFill>
              </a:rPr>
              <a:t> </a:t>
            </a:r>
            <a:r>
              <a:rPr lang="ru-RU" sz="4000" dirty="0"/>
              <a:t>определяется способностью материалов поддаваться обработке режущим инструментом.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36828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400" dirty="0">
                <a:solidFill>
                  <a:srgbClr val="FF0000"/>
                </a:solidFill>
              </a:rPr>
              <a:t>Физические, химические и эксплуатационные свойства материалов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i="1" u="sng" dirty="0">
                <a:solidFill>
                  <a:schemeClr val="tx2"/>
                </a:solidFill>
              </a:rPr>
              <a:t>К физическим </a:t>
            </a:r>
            <a:r>
              <a:rPr lang="ru-RU" sz="4500" dirty="0"/>
              <a:t>свойствам материалов относится плотность, температура плавления, электропроводность, теплопроводность, магнитные свойства, коэффициент температурного расширения и др.</a:t>
            </a:r>
          </a:p>
          <a:p>
            <a:r>
              <a:rPr lang="ru-RU" sz="4500" i="1" u="sng" dirty="0"/>
              <a:t>Плотностью</a:t>
            </a:r>
            <a:r>
              <a:rPr lang="ru-RU" sz="4500" dirty="0"/>
              <a:t> называется отношение массы однородного материала к единице его объема. Это свойство важно при использовании материалов в авиационной и ракетной технике, где создаваемые конструкции должны быть легкими и прочными.</a:t>
            </a:r>
          </a:p>
          <a:p>
            <a:r>
              <a:rPr lang="ru-RU" sz="4500" i="1" u="sng" dirty="0"/>
              <a:t>Температура плавления</a:t>
            </a:r>
            <a:r>
              <a:rPr lang="ru-RU" sz="4500" dirty="0"/>
              <a:t> — это такая температура, при которой металл переходит из твердого состояния в жидкое. Чем ниже температура плавления металла, тем легче протекают процессы его плавления, сварки и тем они дешевле.</a:t>
            </a:r>
          </a:p>
          <a:p>
            <a:r>
              <a:rPr lang="ru-RU" sz="4500" i="1" u="sng" dirty="0"/>
              <a:t>Электропроводностью</a:t>
            </a:r>
            <a:r>
              <a:rPr lang="ru-RU" sz="4500" dirty="0"/>
              <a:t> называется способность материала хорошо и без потерь на выделение тепла проводить электрический ток. Хорошей электропроводностью обладают металлы и их сплавы, особенно медь и алюминий. Большинство неметаллических материалов не способны проводить электрический ток, что также является важным свойством, используемом в электроизоляционных материалах.</a:t>
            </a:r>
          </a:p>
          <a:p>
            <a:r>
              <a:rPr lang="ru-RU" sz="4500" i="1" u="sng" dirty="0"/>
              <a:t>Теплопроводность</a:t>
            </a:r>
            <a:r>
              <a:rPr lang="ru-RU" sz="4500" dirty="0"/>
              <a:t> — это способность материала переносить теплоту от более нагретых частей тел к менее нагретым. Хорошей теплопроводностью характеризуются металлические материалы.</a:t>
            </a:r>
          </a:p>
          <a:p>
            <a:r>
              <a:rPr lang="ru-RU" sz="4500" i="1" u="sng" dirty="0"/>
              <a:t>Магнитными свойствами</a:t>
            </a:r>
            <a:r>
              <a:rPr lang="ru-RU" sz="4500" dirty="0"/>
              <a:t> те. способностью хорошо намагничиваться обладают только железо, никель, кобальт и их сплавы.</a:t>
            </a:r>
          </a:p>
          <a:p>
            <a:r>
              <a:rPr lang="ru-RU" sz="4500" i="1" u="sng" dirty="0"/>
              <a:t>Коэффициенты линейного и объемного расширения</a:t>
            </a:r>
            <a:r>
              <a:rPr lang="ru-RU" sz="4500" dirty="0"/>
              <a:t> характеризуют способность материала расширяться при нагревании. Это свойство важно учитывать при строительстве мостов, прокладке железнодорожных и трамвайных путей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>
                <a:solidFill>
                  <a:schemeClr val="tx2"/>
                </a:solidFill>
              </a:rPr>
              <a:t>Химические свойства </a:t>
            </a:r>
            <a:r>
              <a:rPr lang="ru-RU" dirty="0"/>
              <a:t>характеризуют склонность материалов к взаимодействию с различными веществами и связаны со способностью материалов противостоять вредному действию этих веществ. Способность металлов и сплавов сопротивляться действию различных </a:t>
            </a:r>
            <a:r>
              <a:rPr lang="ru-RU" dirty="0" err="1"/>
              <a:t>афессивных</a:t>
            </a:r>
            <a:r>
              <a:rPr lang="ru-RU" dirty="0"/>
              <a:t> сред называется коррозионной стойкостью, а аналогичная способность неметаллических материалов — </a:t>
            </a:r>
            <a:r>
              <a:rPr lang="ru-RU" i="1" dirty="0"/>
              <a:t>химической стойкостью.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643998" cy="52864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i="1" u="sng" dirty="0">
                <a:solidFill>
                  <a:schemeClr val="tx2"/>
                </a:solidFill>
              </a:rPr>
              <a:t>К эксплуатационным (служебным) свойствам </a:t>
            </a:r>
            <a:r>
              <a:rPr lang="ru-RU" sz="3400" dirty="0"/>
              <a:t>относятся жаростойкость, жаропрочность, износостойкость, радиационная стойкость, коррозионная и химическая стойкость и др.</a:t>
            </a:r>
          </a:p>
          <a:p>
            <a:r>
              <a:rPr lang="ru-RU" sz="3400" i="1" u="sng" dirty="0"/>
              <a:t>Жаростойкость</a:t>
            </a:r>
            <a:r>
              <a:rPr lang="ru-RU" sz="3400" dirty="0"/>
              <a:t> характеризует способность металлического материала сопротивляться окислению в газовой среде при высокой температуре.</a:t>
            </a:r>
          </a:p>
          <a:p>
            <a:r>
              <a:rPr lang="ru-RU" sz="3400" i="1" u="sng" dirty="0"/>
              <a:t>Жаропрочность</a:t>
            </a:r>
            <a:r>
              <a:rPr lang="ru-RU" sz="3400" dirty="0"/>
              <a:t> характеризует способность материала сохранять механические свойства при высокой температуре.</a:t>
            </a:r>
          </a:p>
          <a:p>
            <a:r>
              <a:rPr lang="ru-RU" sz="3400" i="1" u="sng" dirty="0"/>
              <a:t>Износостойкость</a:t>
            </a:r>
            <a:r>
              <a:rPr lang="ru-RU" sz="3400" dirty="0"/>
              <a:t> — это способность </a:t>
            </a:r>
            <a:r>
              <a:rPr lang="ru-RU" sz="3400" dirty="0" err="1"/>
              <a:t>материапа</a:t>
            </a:r>
            <a:r>
              <a:rPr lang="ru-RU" sz="3400" dirty="0"/>
              <a:t> сопротивляться разрушению его поверхностных слоев при трении.</a:t>
            </a:r>
          </a:p>
          <a:p>
            <a:r>
              <a:rPr lang="ru-RU" sz="3400" i="1" u="sng" dirty="0"/>
              <a:t>Радиационная стойкость</a:t>
            </a:r>
            <a:r>
              <a:rPr lang="ru-RU" sz="3400" dirty="0"/>
              <a:t>	характеризует способность </a:t>
            </a:r>
            <a:r>
              <a:rPr lang="ru-RU" sz="3400" dirty="0" smtClean="0"/>
              <a:t>материала сопротивляться </a:t>
            </a:r>
            <a:r>
              <a:rPr lang="ru-RU" sz="3400" dirty="0"/>
              <a:t>действию ядерного облучения.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571744"/>
            <a:ext cx="6786610" cy="900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</a:rPr>
              <a:t>1.  </a:t>
            </a:r>
            <a:r>
              <a:rPr lang="ru-RU" sz="4000" b="1" dirty="0" smtClean="0">
                <a:solidFill>
                  <a:srgbClr val="FF0000"/>
                </a:solidFill>
              </a:rPr>
              <a:t>Качество </a:t>
            </a:r>
            <a:r>
              <a:rPr lang="ru-RU" sz="4000" b="1" dirty="0">
                <a:solidFill>
                  <a:srgbClr val="FF0000"/>
                </a:solidFill>
              </a:rPr>
              <a:t>и свойства материалов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2865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u="sng" dirty="0"/>
              <a:t>Качеством материала</a:t>
            </a:r>
            <a:r>
              <a:rPr lang="ru-RU" u="sng" dirty="0"/>
              <a:t> </a:t>
            </a:r>
            <a:r>
              <a:rPr lang="ru-RU" dirty="0"/>
              <a:t>называется совокупность его свойств, удовлетворяющих определенные потребности в соответствии с назначением. Уровень качества определяется соответствующими </a:t>
            </a:r>
            <a:r>
              <a:rPr lang="ru-RU" i="1" dirty="0"/>
              <a:t>показателями,</a:t>
            </a:r>
            <a:r>
              <a:rPr lang="ru-RU" dirty="0"/>
              <a:t> представляющими собой количественную характеристику одного или нескольких свойств материалов, которые определяют их качество применительно к конкретным условиям изготовления и использования. </a:t>
            </a:r>
          </a:p>
          <a:p>
            <a:pPr>
              <a:buNone/>
            </a:pPr>
            <a:r>
              <a:rPr lang="ru-RU" dirty="0"/>
              <a:t>По количеству характеризуемых свойств показатели качества подразделяются на </a:t>
            </a:r>
            <a:r>
              <a:rPr lang="ru-RU" u="sng" dirty="0"/>
              <a:t>единичные и комплексные</a:t>
            </a:r>
            <a:r>
              <a:rPr lang="ru-RU" dirty="0"/>
              <a:t>. </a:t>
            </a:r>
          </a:p>
          <a:p>
            <a:r>
              <a:rPr lang="ru-RU" i="1" u="sng" dirty="0"/>
              <a:t>Единичный</a:t>
            </a:r>
            <a:r>
              <a:rPr lang="ru-RU" i="1" dirty="0"/>
              <a:t> </a:t>
            </a:r>
            <a:r>
              <a:rPr lang="ru-RU" dirty="0"/>
              <a:t>показатель качества характеризуется только одним свойством (например, твердость стали). </a:t>
            </a:r>
          </a:p>
          <a:p>
            <a:r>
              <a:rPr lang="ru-RU" i="1" u="sng" dirty="0"/>
              <a:t>Комплексный</a:t>
            </a:r>
            <a:r>
              <a:rPr lang="ru-RU" u="sng" dirty="0"/>
              <a:t> показатель </a:t>
            </a:r>
            <a:r>
              <a:rPr lang="ru-RU" dirty="0"/>
              <a:t>характеризуется несколькими свойствами продукции. При этом продукция считается качественной только в том случае, если весь комплекс оцениваемых свойств удовлетворяет установленным требованиям качества. Примером комплексного показателя качества стали могут служить оценка химического состава, механических свойств, микро- и макроструктуры. </a:t>
            </a:r>
            <a:endParaRPr lang="en-US" dirty="0" smtClean="0"/>
          </a:p>
          <a:p>
            <a:r>
              <a:rPr lang="ru-RU" i="1" dirty="0" smtClean="0"/>
              <a:t>Комплексные</a:t>
            </a:r>
            <a:r>
              <a:rPr lang="ru-RU" dirty="0" smtClean="0"/>
              <a:t> </a:t>
            </a:r>
            <a:r>
              <a:rPr lang="ru-RU" dirty="0"/>
              <a:t>показатели качества устанавливаются государственными стандартами.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/>
              <a:t>Методы контроля качества</a:t>
            </a:r>
            <a:r>
              <a:rPr lang="ru-RU" dirty="0"/>
              <a:t> могут быть самые разнообразные:</a:t>
            </a:r>
          </a:p>
          <a:p>
            <a:pPr lvl="1"/>
            <a:r>
              <a:rPr lang="ru-RU" dirty="0"/>
              <a:t>визуальный осмотр,</a:t>
            </a:r>
          </a:p>
          <a:p>
            <a:pPr lvl="1"/>
            <a:r>
              <a:rPr lang="ru-RU" dirty="0"/>
              <a:t>органолептический анализ </a:t>
            </a:r>
          </a:p>
          <a:p>
            <a:pPr lvl="1"/>
            <a:r>
              <a:rPr lang="ru-RU" dirty="0"/>
              <a:t>инструментальный контроль</a:t>
            </a:r>
            <a:r>
              <a:rPr lang="ru-RU" dirty="0" smtClean="0"/>
              <a:t>.</a:t>
            </a:r>
            <a:endParaRPr lang="en-US" dirty="0" smtClean="0"/>
          </a:p>
          <a:p>
            <a:pPr lvl="1">
              <a:buNone/>
            </a:pPr>
            <a:r>
              <a:rPr lang="ru-RU" dirty="0" smtClean="0"/>
              <a:t> </a:t>
            </a:r>
            <a:endParaRPr lang="ru-RU" dirty="0"/>
          </a:p>
          <a:p>
            <a:pPr>
              <a:buNone/>
            </a:pPr>
            <a:r>
              <a:rPr lang="ru-RU" i="1" dirty="0"/>
              <a:t>По стадии определения качества</a:t>
            </a:r>
            <a:r>
              <a:rPr lang="ru-RU" dirty="0"/>
              <a:t> различают контроль </a:t>
            </a:r>
          </a:p>
          <a:p>
            <a:pPr lvl="0"/>
            <a:r>
              <a:rPr lang="ru-RU" dirty="0"/>
              <a:t>предварительный, </a:t>
            </a:r>
          </a:p>
          <a:p>
            <a:pPr lvl="0"/>
            <a:r>
              <a:rPr lang="ru-RU" dirty="0"/>
              <a:t>промежуточный </a:t>
            </a:r>
          </a:p>
          <a:p>
            <a:pPr lvl="0"/>
            <a:r>
              <a:rPr lang="ru-RU" dirty="0"/>
              <a:t>окончательный</a:t>
            </a:r>
            <a:r>
              <a:rPr lang="ru-RU" dirty="0" smtClean="0"/>
              <a:t>.</a:t>
            </a:r>
            <a:endParaRPr lang="en-US" dirty="0" smtClean="0"/>
          </a:p>
          <a:p>
            <a:pPr lvl="0"/>
            <a:endParaRPr lang="ru-RU" dirty="0"/>
          </a:p>
          <a:p>
            <a:pPr>
              <a:buNone/>
            </a:pPr>
            <a:r>
              <a:rPr lang="ru-RU" u="sng" dirty="0"/>
              <a:t>При </a:t>
            </a:r>
            <a:r>
              <a:rPr lang="ru-RU" i="1" u="sng" dirty="0"/>
              <a:t>предварительном</a:t>
            </a:r>
            <a:r>
              <a:rPr lang="ru-RU" u="sng" dirty="0"/>
              <a:t> </a:t>
            </a:r>
            <a:r>
              <a:rPr lang="ru-RU" dirty="0"/>
              <a:t>контроле оценивается качество исходного сырья. </a:t>
            </a:r>
          </a:p>
          <a:p>
            <a:pPr>
              <a:buNone/>
            </a:pPr>
            <a:r>
              <a:rPr lang="ru-RU" u="sng" dirty="0"/>
              <a:t>При </a:t>
            </a:r>
            <a:r>
              <a:rPr lang="ru-RU" i="1" u="sng" dirty="0"/>
              <a:t>промежуточном</a:t>
            </a:r>
            <a:r>
              <a:rPr lang="ru-RU" u="sng" dirty="0"/>
              <a:t> </a:t>
            </a:r>
            <a:r>
              <a:rPr lang="ru-RU" dirty="0"/>
              <a:t>— соблюдение установленного технологического процесса. </a:t>
            </a:r>
          </a:p>
          <a:p>
            <a:pPr>
              <a:buNone/>
            </a:pPr>
            <a:r>
              <a:rPr lang="ru-RU" i="1" u="sng" dirty="0"/>
              <a:t>Окончательный</a:t>
            </a:r>
            <a:r>
              <a:rPr lang="ru-RU" dirty="0"/>
              <a:t> контроль определяет качество готовой продукции, ее годность и соответствие стандартам. Годной считается продукция, полностью отвечающая требованиям стандартов и технических условий. Продукция, имеющая дефекты и отклонения от стандартов, считается, браком.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Качество материала</a:t>
            </a:r>
            <a:r>
              <a:rPr lang="ru-RU" dirty="0"/>
              <a:t> </a:t>
            </a:r>
            <a:r>
              <a:rPr lang="ru-RU" u="sng" dirty="0"/>
              <a:t>определяется главным образом его свойствами, химическим составом и структурой.</a:t>
            </a:r>
            <a:r>
              <a:rPr lang="ru-RU" dirty="0"/>
              <a:t> Причем свойства материала зависят от структуры, которая, в свою очередь, зависит от химического состава. Поэтому при оценке качества могут определяться </a:t>
            </a:r>
            <a:r>
              <a:rPr lang="ru-RU" i="1" dirty="0"/>
              <a:t>свойства, состав и оцениваться структура материала</a:t>
            </a:r>
            <a:r>
              <a:rPr lang="ru-RU" dirty="0"/>
              <a:t>. Свойства материалов и методы определения некоторых из них изложены в следующих разделах. </a:t>
            </a:r>
          </a:p>
          <a:p>
            <a:r>
              <a:rPr lang="ru-RU" i="1" dirty="0"/>
              <a:t>Химический состав</a:t>
            </a:r>
            <a:r>
              <a:rPr lang="ru-RU" dirty="0"/>
              <a:t> может определяться </a:t>
            </a:r>
            <a:r>
              <a:rPr lang="ru-RU" i="1" dirty="0"/>
              <a:t>химическим анализом</a:t>
            </a:r>
            <a:r>
              <a:rPr lang="ru-RU" dirty="0"/>
              <a:t> или </a:t>
            </a:r>
            <a:r>
              <a:rPr lang="ru-RU" i="1" dirty="0"/>
              <a:t>спектральным анализом.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Существуют различные методы изучения </a:t>
            </a:r>
            <a:r>
              <a:rPr lang="ru-RU" i="1" dirty="0"/>
              <a:t>структуры материалов:</a:t>
            </a:r>
          </a:p>
          <a:p>
            <a:r>
              <a:rPr lang="ru-RU" dirty="0"/>
              <a:t> С помощью </a:t>
            </a:r>
            <a:r>
              <a:rPr lang="ru-RU" i="1" u="sng" dirty="0" err="1">
                <a:solidFill>
                  <a:srgbClr val="FF0000"/>
                </a:solidFill>
              </a:rPr>
              <a:t>макроанализа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dirty="0"/>
              <a:t>изучают структуру, видимую невооруженным глазом или при небольшом увеличении с помощью лупы. </a:t>
            </a:r>
            <a:r>
              <a:rPr lang="ru-RU" dirty="0" err="1"/>
              <a:t>Макроанализ</a:t>
            </a:r>
            <a:r>
              <a:rPr lang="ru-RU" dirty="0"/>
              <a:t> позволяет выявить различные особенности строения и дефекты (трещины, пористость, раковины и др.). </a:t>
            </a:r>
          </a:p>
          <a:p>
            <a:r>
              <a:rPr lang="ru-RU" i="1" u="sng" dirty="0">
                <a:solidFill>
                  <a:srgbClr val="FF0000"/>
                </a:solidFill>
              </a:rPr>
              <a:t>Микроанализом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dirty="0"/>
              <a:t>называется изучение структуры с помощью оптического микроскопа при увеличении до 3000 раз. Электронный микроскоп позволяет изучать структуру при увеличении до 25000 раз.</a:t>
            </a:r>
          </a:p>
          <a:p>
            <a:r>
              <a:rPr lang="ru-RU" i="1" u="sng" dirty="0">
                <a:solidFill>
                  <a:srgbClr val="FF0000"/>
                </a:solidFill>
              </a:rPr>
              <a:t>Рентгеновский анализ</a:t>
            </a:r>
            <a:r>
              <a:rPr lang="ru-RU" dirty="0"/>
              <a:t> применяют для выявления внутренних дефектов. Он основан на том, что рентгеновские лучи, проходящие через материал и через дефекты, ослабляются в разной степени. Глубина проникновения рентгеновских лучей в сталь составляет 80 мм. Эту же физическую основу имеет просвечивание гамма-лучами, но они способны проникать на большую глубину (для стали — до 300мм). Просвечивание радиолучами сантиметрового и миллиметрового диапазона позволяет обнаружить дефекты в поверхностном слое неметаллических материалов, так как проникающая способность радиоволн в металлических материалах невелика.</a:t>
            </a:r>
          </a:p>
          <a:p>
            <a:r>
              <a:rPr lang="ru-RU" i="1" u="sng" dirty="0">
                <a:solidFill>
                  <a:srgbClr val="FF0000"/>
                </a:solidFill>
              </a:rPr>
              <a:t>Магнитная дефектоскопия</a:t>
            </a:r>
            <a:r>
              <a:rPr lang="ru-RU" dirty="0"/>
              <a:t> позволяет выявить дефекты в поверхностном слое (до 2 мм) металлических материалов, обладающих магнитными свойствами и основана на искажении магнитного поля в местах дефектов.</a:t>
            </a:r>
          </a:p>
          <a:p>
            <a:r>
              <a:rPr lang="ru-RU" i="1" u="sng" dirty="0">
                <a:solidFill>
                  <a:srgbClr val="FF0000"/>
                </a:solidFill>
              </a:rPr>
              <a:t>Ультразвуковая дефектоскопия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позволяет осуществлять эффективный контроль качества на большой «дубине. Она основана на том, что при наличии дефекта интенсивность проходящего через материал ультразвука меняется.</a:t>
            </a:r>
          </a:p>
          <a:p>
            <a:r>
              <a:rPr lang="ru-RU" i="1" u="sng" dirty="0">
                <a:solidFill>
                  <a:srgbClr val="FF0000"/>
                </a:solidFill>
              </a:rPr>
              <a:t>Капиллярная дефектоскопия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служит для выявления невидимых глазом тонких трещин. Она использует эффект заполнения этих трещин легко смачивающими материал жидкостями.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i="1" dirty="0">
                <a:solidFill>
                  <a:srgbClr val="FF0000"/>
                </a:solidFill>
              </a:rPr>
              <a:t>Механические свойства материалов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722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Механические свойства характеризуют способность материалов сопротивляться действию внешних </a:t>
            </a:r>
            <a:r>
              <a:rPr lang="ru-RU" dirty="0" smtClean="0"/>
              <a:t>сил.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К </a:t>
            </a:r>
            <a:r>
              <a:rPr lang="ru-RU" dirty="0"/>
              <a:t>основным механическим свойствам </a:t>
            </a:r>
            <a:r>
              <a:rPr lang="ru-RU" dirty="0" smtClean="0"/>
              <a:t>относятся: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/>
              <a:t>прочность, твердость, ударная вязкость, упругость, пластичность, </a:t>
            </a:r>
            <a:r>
              <a:rPr lang="ru-RU" dirty="0" smtClean="0"/>
              <a:t>хрупкость и др.</a:t>
            </a:r>
            <a:endParaRPr lang="ru-RU" dirty="0"/>
          </a:p>
          <a:p>
            <a:r>
              <a:rPr lang="ru-RU" i="1" u="sng" dirty="0"/>
              <a:t>Прочность</a:t>
            </a:r>
            <a:r>
              <a:rPr lang="ru-RU" dirty="0"/>
              <a:t> — это способность материала сопротивляться разрушающему воздействию внешних сил.</a:t>
            </a:r>
          </a:p>
          <a:p>
            <a:r>
              <a:rPr lang="ru-RU" i="1" u="sng" dirty="0"/>
              <a:t>Твердость</a:t>
            </a:r>
            <a:r>
              <a:rPr lang="ru-RU" dirty="0"/>
              <a:t> — это способность материала сопротивляться внедрению в него другого, более твердого тела под действием нагрузки.</a:t>
            </a:r>
          </a:p>
          <a:p>
            <a:r>
              <a:rPr lang="ru-RU" i="1" u="sng" dirty="0"/>
              <a:t>Вязкостью</a:t>
            </a:r>
            <a:r>
              <a:rPr lang="ru-RU" dirty="0"/>
              <a:t> называется свойство материала сопротивляться разрушению под действием динамических нагрузок.</a:t>
            </a:r>
          </a:p>
          <a:p>
            <a:r>
              <a:rPr lang="ru-RU" i="1" u="sng" dirty="0"/>
              <a:t>Упругость</a:t>
            </a:r>
            <a:r>
              <a:rPr lang="ru-RU" dirty="0"/>
              <a:t> — это свойство материалов восстанавливать свои размеры и форму после прекращения действия нагрузки.</a:t>
            </a:r>
          </a:p>
          <a:p>
            <a:r>
              <a:rPr lang="ru-RU" i="1" u="sng" dirty="0"/>
              <a:t>Пластичностью</a:t>
            </a:r>
            <a:r>
              <a:rPr lang="ru-RU" dirty="0"/>
              <a:t> называется способность материалов изменять свои размеры и форму под действием внешних сил, не разрушаясь при этом.</a:t>
            </a:r>
          </a:p>
          <a:p>
            <a:r>
              <a:rPr lang="ru-RU" i="1" u="sng" dirty="0"/>
              <a:t>Хрупкость</a:t>
            </a:r>
            <a:r>
              <a:rPr lang="ru-RU" dirty="0"/>
              <a:t> — это свойство материалов разрушаться под действием внешних сил без остаточных деформаций.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0" y="428625"/>
            <a:ext cx="6084888" cy="1957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dirty="0">
                <a:solidFill>
                  <a:schemeClr val="hlink"/>
                </a:solidFill>
              </a:rPr>
              <a:t/>
            </a:r>
            <a:br>
              <a:rPr lang="ru-RU" sz="2600" dirty="0">
                <a:solidFill>
                  <a:schemeClr val="hlink"/>
                </a:solidFill>
              </a:rPr>
            </a:br>
            <a:r>
              <a:rPr lang="ru-RU" sz="2600" dirty="0" smtClean="0">
                <a:solidFill>
                  <a:schemeClr val="hlink"/>
                </a:solidFill>
              </a:rPr>
              <a:t/>
            </a:r>
            <a:br>
              <a:rPr lang="ru-RU" sz="2600" dirty="0" smtClean="0">
                <a:solidFill>
                  <a:schemeClr val="hlink"/>
                </a:solidFill>
              </a:rPr>
            </a:br>
            <a:r>
              <a:rPr lang="ru-RU" sz="2600" dirty="0" smtClean="0">
                <a:solidFill>
                  <a:schemeClr val="hlink"/>
                </a:solidFill>
              </a:rPr>
              <a:t/>
            </a:r>
            <a:br>
              <a:rPr lang="ru-RU" sz="2600" dirty="0" smtClean="0">
                <a:solidFill>
                  <a:schemeClr val="hlink"/>
                </a:solidFill>
              </a:rPr>
            </a:br>
            <a:r>
              <a:rPr lang="ru-RU" sz="2600" dirty="0" smtClean="0">
                <a:solidFill>
                  <a:schemeClr val="hlink"/>
                </a:solidFill>
              </a:rPr>
              <a:t/>
            </a:r>
            <a:br>
              <a:rPr lang="ru-RU" sz="2600" dirty="0" smtClean="0">
                <a:solidFill>
                  <a:schemeClr val="hlink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>Ставропольский </a:t>
            </a:r>
            <a:r>
              <a:rPr lang="ru-RU" sz="2800" dirty="0">
                <a:solidFill>
                  <a:schemeClr val="accent3"/>
                </a:solidFill>
              </a:rPr>
              <a:t>государственный аграрный университет </a:t>
            </a: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>
                <a:solidFill>
                  <a:schemeClr val="accent3"/>
                </a:solidFill>
              </a:rPr>
              <a:t/>
            </a:r>
            <a:br>
              <a:rPr lang="ru-RU" sz="2800" dirty="0">
                <a:solidFill>
                  <a:schemeClr val="accent3"/>
                </a:solidFill>
              </a:rPr>
            </a:b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3075" name="Picture 9" descr="Герб-университета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28600"/>
            <a:ext cx="2667000" cy="2667000"/>
          </a:xfrm>
          <a:noFill/>
        </p:spPr>
      </p:pic>
      <p:sp>
        <p:nvSpPr>
          <p:cNvPr id="3076" name="Текст 5"/>
          <p:cNvSpPr>
            <a:spLocks noGrp="1"/>
          </p:cNvSpPr>
          <p:nvPr>
            <p:ph type="body" sz="half" idx="2"/>
          </p:nvPr>
        </p:nvSpPr>
        <p:spPr>
          <a:xfrm>
            <a:off x="4714875" y="2071688"/>
            <a:ext cx="4038600" cy="928687"/>
          </a:xfrm>
        </p:spPr>
        <p:txBody>
          <a:bodyPr/>
          <a:lstStyle/>
          <a:p>
            <a:pPr marL="365125" indent="-255588" eaLnBrk="1" hangingPunct="1">
              <a:lnSpc>
                <a:spcPct val="80000"/>
              </a:lnSpc>
              <a:buClr>
                <a:srgbClr val="9BBB59"/>
              </a:buClr>
              <a:buFont typeface="Georgia" pitchFamily="18" charset="0"/>
              <a:buNone/>
            </a:pPr>
            <a:r>
              <a:rPr lang="ru-RU" sz="2200" dirty="0" smtClean="0">
                <a:solidFill>
                  <a:srgbClr val="948A54"/>
                </a:solidFill>
              </a:rPr>
              <a:t>  </a:t>
            </a:r>
            <a:r>
              <a:rPr lang="ru-RU" sz="2200" dirty="0" smtClean="0">
                <a:solidFill>
                  <a:srgbClr val="948A54"/>
                </a:solidFill>
                <a:latin typeface="Arial" charset="0"/>
              </a:rPr>
              <a:t> </a:t>
            </a:r>
            <a:r>
              <a:rPr lang="ru-RU" sz="2200" dirty="0" smtClean="0">
                <a:solidFill>
                  <a:srgbClr val="948A54"/>
                </a:solidFill>
              </a:rPr>
              <a:t> кафедра: т</a:t>
            </a:r>
            <a:r>
              <a:rPr lang="ru-RU" sz="2200" dirty="0" smtClean="0">
                <a:solidFill>
                  <a:srgbClr val="948A54"/>
                </a:solidFill>
                <a:latin typeface="Arial" charset="0"/>
              </a:rPr>
              <a:t>ехнический сервис, стандартизация и метрология</a:t>
            </a:r>
            <a:endParaRPr lang="ru-RU" sz="2200" dirty="0" smtClean="0">
              <a:latin typeface="Arial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55650" y="3284538"/>
            <a:ext cx="8001000" cy="275748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F15F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 Е К Ц И </a:t>
            </a:r>
            <a:r>
              <a:rPr lang="ru-RU" sz="3200" b="1" dirty="0" smtClean="0">
                <a:solidFill>
                  <a:srgbClr val="F15F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2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3200" b="1" dirty="0" smtClean="0">
              <a:solidFill>
                <a:srgbClr val="F15F3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F15F3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Механические свойства материалов</a:t>
            </a:r>
            <a:endParaRPr lang="ru-RU" sz="3200" b="1" dirty="0">
              <a:solidFill>
                <a:srgbClr val="F15F3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2145</Words>
  <Application>Microsoft Office PowerPoint</Application>
  <PresentationFormat>Экран (4:3)</PresentationFormat>
  <Paragraphs>175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   Ставропольский государственный аграрный университет      </vt:lpstr>
      <vt:lpstr>Слайд 2</vt:lpstr>
      <vt:lpstr>Слайд 3</vt:lpstr>
      <vt:lpstr>1.  Качество и свойства материалов </vt:lpstr>
      <vt:lpstr>Слайд 5</vt:lpstr>
      <vt:lpstr>Слайд 6</vt:lpstr>
      <vt:lpstr>Слайд 7</vt:lpstr>
      <vt:lpstr>Механические свойства материалов </vt:lpstr>
      <vt:lpstr>    Ставропольский государственный аграрный университет      </vt:lpstr>
      <vt:lpstr>Определение прочности материалов </vt:lpstr>
      <vt:lpstr>Слайд 11</vt:lpstr>
      <vt:lpstr>Слайд 12</vt:lpstr>
      <vt:lpstr>Слайд 13</vt:lpstr>
      <vt:lpstr>Слайд 14</vt:lpstr>
      <vt:lpstr>Определение твердости материалов</vt:lpstr>
      <vt:lpstr>Слайд 16</vt:lpstr>
      <vt:lpstr>Слайд 17</vt:lpstr>
      <vt:lpstr>Слайд 18</vt:lpstr>
      <vt:lpstr>Слайд 19</vt:lpstr>
      <vt:lpstr>Слайд 20</vt:lpstr>
      <vt:lpstr>Слайд 21</vt:lpstr>
      <vt:lpstr>Испытание на ударную вязкость</vt:lpstr>
      <vt:lpstr>    Ставропольский государственный аграрный университет      </vt:lpstr>
      <vt:lpstr>Технология материалов и технологические свойства </vt:lpstr>
      <vt:lpstr>Слайд 25</vt:lpstr>
      <vt:lpstr>Слайд 26</vt:lpstr>
      <vt:lpstr>Слайд 27</vt:lpstr>
      <vt:lpstr>Слайд 28</vt:lpstr>
      <vt:lpstr>Слайд 29</vt:lpstr>
      <vt:lpstr>Слайд 30</vt:lpstr>
      <vt:lpstr>    Ставропольский государственный аграрный университет      </vt:lpstr>
      <vt:lpstr>Технологические свойства</vt:lpstr>
      <vt:lpstr>Физические, химические и эксплуатационные свойства материалов </vt:lpstr>
      <vt:lpstr>Слайд 34</vt:lpstr>
      <vt:lpstr>Слайд 35</vt:lpstr>
      <vt:lpstr>Слайд 36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Ставропольский государственный аграрный университет</dc:title>
  <dc:creator>Елена</dc:creator>
  <cp:lastModifiedBy>Елена</cp:lastModifiedBy>
  <cp:revision>19</cp:revision>
  <dcterms:created xsi:type="dcterms:W3CDTF">2021-09-02T17:12:37Z</dcterms:created>
  <dcterms:modified xsi:type="dcterms:W3CDTF">2021-09-12T13:51:30Z</dcterms:modified>
</cp:coreProperties>
</file>